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72" r:id="rId2"/>
    <p:sldId id="273" r:id="rId3"/>
    <p:sldId id="258" r:id="rId4"/>
    <p:sldId id="281" r:id="rId5"/>
    <p:sldId id="274" r:id="rId6"/>
    <p:sldId id="260" r:id="rId7"/>
    <p:sldId id="275" r:id="rId8"/>
    <p:sldId id="276" r:id="rId9"/>
    <p:sldId id="277" r:id="rId10"/>
    <p:sldId id="278" r:id="rId11"/>
    <p:sldId id="280" r:id="rId12"/>
    <p:sldId id="279" r:id="rId13"/>
    <p:sldId id="284" r:id="rId14"/>
    <p:sldId id="282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2" r:id="rId32"/>
    <p:sldId id="301" r:id="rId33"/>
    <p:sldId id="303" r:id="rId34"/>
    <p:sldId id="304" r:id="rId35"/>
    <p:sldId id="305" r:id="rId36"/>
    <p:sldId id="306" r:id="rId37"/>
    <p:sldId id="307" r:id="rId38"/>
    <p:sldId id="319" r:id="rId39"/>
    <p:sldId id="320" r:id="rId40"/>
    <p:sldId id="321" r:id="rId41"/>
    <p:sldId id="322" r:id="rId42"/>
    <p:sldId id="323" r:id="rId43"/>
    <p:sldId id="312" r:id="rId44"/>
    <p:sldId id="324" r:id="rId45"/>
    <p:sldId id="325" r:id="rId46"/>
    <p:sldId id="326" r:id="rId47"/>
    <p:sldId id="327" r:id="rId48"/>
    <p:sldId id="328" r:id="rId49"/>
    <p:sldId id="309" r:id="rId50"/>
    <p:sldId id="315" r:id="rId51"/>
    <p:sldId id="317" r:id="rId52"/>
    <p:sldId id="316" r:id="rId53"/>
    <p:sldId id="318" r:id="rId54"/>
    <p:sldId id="310" r:id="rId55"/>
    <p:sldId id="329" r:id="rId56"/>
    <p:sldId id="330" r:id="rId57"/>
    <p:sldId id="332" r:id="rId58"/>
    <p:sldId id="331" r:id="rId59"/>
    <p:sldId id="333" r:id="rId60"/>
    <p:sldId id="334" r:id="rId61"/>
    <p:sldId id="335" r:id="rId62"/>
    <p:sldId id="336" r:id="rId63"/>
    <p:sldId id="337" r:id="rId64"/>
    <p:sldId id="338" r:id="rId65"/>
    <p:sldId id="343" r:id="rId66"/>
    <p:sldId id="339" r:id="rId67"/>
    <p:sldId id="340" r:id="rId68"/>
    <p:sldId id="341" r:id="rId69"/>
    <p:sldId id="342" r:id="rId70"/>
    <p:sldId id="345" r:id="rId71"/>
    <p:sldId id="344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54C7C3-142E-01D1-59A7-6D880EAB81A7}" v="1" dt="2021-01-07T18:17:24.598"/>
    <p1510:client id="{5465CEFE-2D65-ED3F-442B-E74DF3DBF3B0}" v="613" dt="2020-12-23T23:53:09.940"/>
    <p1510:client id="{82ABAE2D-A526-4624-91EE-FBA7FD5F51E0}" v="9" dt="2020-12-23T22:41:08.207"/>
    <p1510:client id="{989233D5-F442-EA12-AFB3-AE6A575A9F1F}" v="5140" dt="2021-01-11T13:36:56.288"/>
    <p1510:client id="{C2F04716-BDFB-72E1-8E0B-591BAC2A83A6}" v="1704" dt="2020-12-25T23:07:35.464"/>
    <p1510:client id="{C413B264-8D43-A9BB-C85E-7F30A00A6453}" v="3644" dt="2020-12-26T15:02:32.6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977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19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08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70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72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44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8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69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89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896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92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208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.png"/><Relationship Id="rId7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ocs.python.org/3/library/collection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2.png"/><Relationship Id="rId7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2.png"/><Relationship Id="rId7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3" Type="http://schemas.openxmlformats.org/officeDocument/2006/relationships/image" Target="../media/image2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17" Type="http://schemas.openxmlformats.org/officeDocument/2006/relationships/image" Target="../media/image140.png"/><Relationship Id="rId2" Type="http://schemas.openxmlformats.org/officeDocument/2006/relationships/image" Target="../media/image1.png"/><Relationship Id="rId16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5" Type="http://schemas.openxmlformats.org/officeDocument/2006/relationships/image" Target="../media/image13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pyter-notebook-beginner-guide.readthedocs.io/en/latest/what_is_jupyter.html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9848D248-4F95-4AEB-A8A3-E841AC7F1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4C369ED-1D40-41D3-AA7A-10B26DF42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3E4D70A-0194-4118-808D-3AE000E06533}"/>
              </a:ext>
            </a:extLst>
          </p:cNvPr>
          <p:cNvSpPr txBox="1">
            <a:spLocks/>
          </p:cNvSpPr>
          <p:nvPr/>
        </p:nvSpPr>
        <p:spPr>
          <a:xfrm>
            <a:off x="1676400" y="12747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roboto"/>
                <a:cs typeface="Calibri Light"/>
              </a:rPr>
              <a:t>AASD 4000</a:t>
            </a:r>
          </a:p>
          <a:p>
            <a:r>
              <a:rPr lang="en-US">
                <a:latin typeface="roboto"/>
                <a:cs typeface="Calibri Light"/>
              </a:rPr>
              <a:t>Machine Learning  - I</a:t>
            </a:r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788A730-016B-491D-8966-20FA0BD8D9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roboto"/>
              </a:rPr>
              <a:t>Applied AI Solutions Developer Program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254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Identity and Membership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Identity Operator: Checks object identity</a:t>
            </a: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Equality is different</a:t>
            </a: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Checks whether two objects (container) are same and not their values</a:t>
            </a: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Membership Operator: Checks for membership</a:t>
            </a: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7" descr="Text&#10;&#10;Description automatically generated">
            <a:extLst>
              <a:ext uri="{FF2B5EF4-FFF2-40B4-BE49-F238E27FC236}">
                <a16:creationId xmlns:a16="http://schemas.microsoft.com/office/drawing/2014/main" id="{CA8734AE-E26D-494C-B351-670D24C0E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92" y="1618821"/>
            <a:ext cx="6770914" cy="310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5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Data Structures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Simple Types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51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Simple Types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Identity Operator: Checks object identity</a:t>
            </a: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Equality is different</a:t>
            </a: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Checks whether two objects (container) are same and not their values</a:t>
            </a: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Membership Operator: Checks for membership</a:t>
            </a: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6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AC09FEE-345B-44CB-8AC3-DC527988E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611" y="1654817"/>
            <a:ext cx="11646568" cy="455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86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62623-6FCE-4DF8-A6A5-7DC22DA39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Integers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A3E7DE52-85D6-4120-8604-059505316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C761371-8CB6-4338-934F-F4F564777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C570B3C-DB68-4EE4-8F1C-0E003BA0401F}"/>
              </a:ext>
            </a:extLst>
          </p:cNvPr>
          <p:cNvSpPr txBox="1">
            <a:spLocks/>
          </p:cNvSpPr>
          <p:nvPr/>
        </p:nvSpPr>
        <p:spPr>
          <a:xfrm>
            <a:off x="5765418" y="1653745"/>
            <a:ext cx="6069645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Variable-precision : Better Overflow Management than C, C++</a:t>
            </a: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Division Upcasting</a:t>
            </a: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</p:txBody>
      </p:sp>
      <p:pic>
        <p:nvPicPr>
          <p:cNvPr id="10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5B6A3A83-2BF6-4570-A995-84399EEA2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842" y="1701752"/>
            <a:ext cx="1681700" cy="555459"/>
          </a:xfrm>
          <a:prstGeom prst="rect">
            <a:avLst/>
          </a:prstGeom>
        </p:spPr>
      </p:pic>
      <p:pic>
        <p:nvPicPr>
          <p:cNvPr id="11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0DCB3359-43DD-4D29-952B-F5F4F9EF2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777" y="2322142"/>
            <a:ext cx="5372959" cy="277204"/>
          </a:xfrm>
          <a:prstGeom prst="rect">
            <a:avLst/>
          </a:prstGeom>
        </p:spPr>
      </p:pic>
      <p:pic>
        <p:nvPicPr>
          <p:cNvPr id="12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F54ACCF-5C24-414C-BAE3-DB1BAD5E36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065" y="3165667"/>
            <a:ext cx="1342954" cy="107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1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Floats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47973"/>
            <a:ext cx="5026909" cy="10551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Defined both in decimal and exponential notation</a:t>
            </a:r>
            <a:endParaRPr lang="en-US" dirty="0">
              <a:ea typeface="+mj-ea"/>
            </a:endParaRP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6" name="Picture 7" descr="Icon&#10;&#10;Description automatically generated">
            <a:extLst>
              <a:ext uri="{FF2B5EF4-FFF2-40B4-BE49-F238E27FC236}">
                <a16:creationId xmlns:a16="http://schemas.microsoft.com/office/drawing/2014/main" id="{8D2B9EF1-89E5-4F75-83B5-E911FA267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701" y="4054482"/>
            <a:ext cx="2743200" cy="513667"/>
          </a:xfrm>
          <a:prstGeom prst="rect">
            <a:avLst/>
          </a:prstGeom>
        </p:spPr>
      </p:pic>
      <p:pic>
        <p:nvPicPr>
          <p:cNvPr id="8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AD967DE8-EF59-45F5-ADCA-BA8DFC3103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7708" y="1646751"/>
            <a:ext cx="2743200" cy="1456106"/>
          </a:xfrm>
          <a:prstGeom prst="rect">
            <a:avLst/>
          </a:prstGeom>
        </p:spPr>
      </p:pic>
      <p:pic>
        <p:nvPicPr>
          <p:cNvPr id="9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id="{D809D5A1-CC40-44A2-95E7-E19402A649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092" y="1773558"/>
            <a:ext cx="2743200" cy="133999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94165C6-5CDB-40C9-8969-2C5972DBDAE7}"/>
              </a:ext>
            </a:extLst>
          </p:cNvPr>
          <p:cNvSpPr txBox="1">
            <a:spLocks/>
          </p:cNvSpPr>
          <p:nvPr/>
        </p:nvSpPr>
        <p:spPr>
          <a:xfrm>
            <a:off x="6810463" y="2978009"/>
            <a:ext cx="502690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Floating-point precision: rounding-off errors</a:t>
            </a:r>
            <a:endParaRPr lang="en-US">
              <a:ea typeface="+mj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Equality Tests</a:t>
            </a:r>
          </a:p>
        </p:txBody>
      </p:sp>
    </p:spTree>
    <p:extLst>
      <p:ext uri="{BB962C8B-B14F-4D97-AF65-F5344CB8AC3E}">
        <p14:creationId xmlns:p14="http://schemas.microsoft.com/office/powerpoint/2010/main" val="205535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Complex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Contains both Real and Imaginary parts</a:t>
            </a:r>
            <a:endParaRPr lang="en-US">
              <a:ea typeface="+mj-ea"/>
            </a:endParaRP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Methods operating on Complex numbers</a:t>
            </a: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3E5031C-A5BF-4733-9B54-83D7A61D1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615" y="1345433"/>
            <a:ext cx="2743200" cy="648638"/>
          </a:xfrm>
          <a:prstGeom prst="rect">
            <a:avLst/>
          </a:prstGeom>
        </p:spPr>
      </p:pic>
      <p:pic>
        <p:nvPicPr>
          <p:cNvPr id="10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85A2DB12-EF32-4F37-AD55-9FCC138BA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984" y="2103696"/>
            <a:ext cx="2743200" cy="737937"/>
          </a:xfrm>
          <a:prstGeom prst="rect">
            <a:avLst/>
          </a:prstGeom>
        </p:spPr>
      </p:pic>
      <p:pic>
        <p:nvPicPr>
          <p:cNvPr id="11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1EBC1C69-9798-4AA6-B0F6-E57A7E3791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961" y="3185377"/>
            <a:ext cx="1604547" cy="569071"/>
          </a:xfrm>
          <a:prstGeom prst="rect">
            <a:avLst/>
          </a:prstGeom>
        </p:spPr>
      </p:pic>
      <p:pic>
        <p:nvPicPr>
          <p:cNvPr id="12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4A3EA3E-E101-4CF0-8569-6831E4955C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6402" y="3186080"/>
            <a:ext cx="1420057" cy="562551"/>
          </a:xfrm>
          <a:prstGeom prst="rect">
            <a:avLst/>
          </a:prstGeom>
        </p:spPr>
      </p:pic>
      <p:pic>
        <p:nvPicPr>
          <p:cNvPr id="13" name="Picture 13" descr="Icon&#10;&#10;Description automatically generated">
            <a:extLst>
              <a:ext uri="{FF2B5EF4-FFF2-40B4-BE49-F238E27FC236}">
                <a16:creationId xmlns:a16="http://schemas.microsoft.com/office/drawing/2014/main" id="{1ECFDA4D-FB1B-40AF-98CB-8F3E141F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333" y="4661594"/>
            <a:ext cx="2630690" cy="557242"/>
          </a:xfrm>
          <a:prstGeom prst="rect">
            <a:avLst/>
          </a:prstGeom>
        </p:spPr>
      </p:pic>
      <p:pic>
        <p:nvPicPr>
          <p:cNvPr id="14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DEF8835-AE1D-4789-A883-71A1033167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6821" y="4696336"/>
            <a:ext cx="1381957" cy="47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05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String Type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Several string manipulations are possible</a:t>
            </a:r>
            <a:endParaRPr lang="en-US">
              <a:ea typeface="+mj-ea"/>
            </a:endParaRP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6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8007CC8B-0F5A-40E7-A617-8A017035B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74" y="2177888"/>
            <a:ext cx="2190879" cy="420789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351E13B-32FA-4AF5-8355-389D20382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0441" y="2189912"/>
            <a:ext cx="2497725" cy="406968"/>
          </a:xfrm>
          <a:prstGeom prst="rect">
            <a:avLst/>
          </a:prstGeom>
        </p:spPr>
      </p:pic>
      <p:pic>
        <p:nvPicPr>
          <p:cNvPr id="9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282A293-630B-4C9A-B028-9AE86BB3DB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193" y="3664490"/>
            <a:ext cx="2743200" cy="337048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FD4356CB-0CD6-4CC4-BFE9-B8DC2BF8FB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789" y="5045601"/>
            <a:ext cx="2743200" cy="367120"/>
          </a:xfrm>
          <a:prstGeom prst="rect">
            <a:avLst/>
          </a:prstGeom>
        </p:spPr>
      </p:pic>
      <p:pic>
        <p:nvPicPr>
          <p:cNvPr id="17" name="Picture 17" descr="A picture containing logo&#10;&#10;Description automatically generated">
            <a:extLst>
              <a:ext uri="{FF2B5EF4-FFF2-40B4-BE49-F238E27FC236}">
                <a16:creationId xmlns:a16="http://schemas.microsoft.com/office/drawing/2014/main" id="{6881D6D6-8490-462D-AACA-DD164EEE1B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2763" y="5014793"/>
            <a:ext cx="1945402" cy="428736"/>
          </a:xfrm>
          <a:prstGeom prst="rect">
            <a:avLst/>
          </a:prstGeom>
        </p:spPr>
      </p:pic>
      <p:pic>
        <p:nvPicPr>
          <p:cNvPr id="18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A5A36D6F-C1C4-4761-825C-C87C775630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2763" y="3621327"/>
            <a:ext cx="1577187" cy="372232"/>
          </a:xfrm>
          <a:prstGeom prst="rect">
            <a:avLst/>
          </a:prstGeom>
        </p:spPr>
      </p:pic>
      <p:pic>
        <p:nvPicPr>
          <p:cNvPr id="19" name="Picture 19" descr="A picture containing icon&#10;&#10;Description automatically generated">
            <a:extLst>
              <a:ext uri="{FF2B5EF4-FFF2-40B4-BE49-F238E27FC236}">
                <a16:creationId xmlns:a16="http://schemas.microsoft.com/office/drawing/2014/main" id="{D38BD485-00DB-4886-B7C4-2B0A75EC84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0239" y="1350096"/>
            <a:ext cx="3980810" cy="69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5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None Type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err="1">
                <a:latin typeface="roboto"/>
                <a:ea typeface="+mj-ea"/>
                <a:cs typeface="Calibri Light"/>
              </a:rPr>
              <a:t>NoneType</a:t>
            </a:r>
            <a:r>
              <a:rPr lang="en-US" sz="3200">
                <a:latin typeface="roboto"/>
                <a:ea typeface="+mj-ea"/>
                <a:cs typeface="Calibri Light"/>
              </a:rPr>
              <a:t> has only one value: None</a:t>
            </a:r>
            <a:endParaRPr lang="en-US">
              <a:ea typeface="+mj-ea"/>
            </a:endParaRP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Default return value of a function </a:t>
            </a:r>
            <a:r>
              <a:rPr lang="en-US" sz="3200" err="1">
                <a:latin typeface="roboto"/>
                <a:ea typeface="+mj-ea"/>
                <a:cs typeface="Calibri Light"/>
              </a:rPr>
              <a:t>eg</a:t>
            </a:r>
            <a:r>
              <a:rPr lang="en-US" sz="3200">
                <a:latin typeface="roboto"/>
                <a:ea typeface="+mj-ea"/>
                <a:cs typeface="Calibri Light"/>
              </a:rPr>
              <a:t>: print()</a:t>
            </a: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0172404-055D-403D-8E20-3B5A06343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830" y="1430956"/>
            <a:ext cx="1802207" cy="528730"/>
          </a:xfrm>
          <a:prstGeom prst="rect">
            <a:avLst/>
          </a:prstGeom>
        </p:spPr>
      </p:pic>
      <p:pic>
        <p:nvPicPr>
          <p:cNvPr id="10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0F8257EA-65CF-4F24-B7EC-9B8659EA6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172" y="2727888"/>
            <a:ext cx="3561455" cy="430546"/>
          </a:xfrm>
          <a:prstGeom prst="rect">
            <a:avLst/>
          </a:prstGeom>
        </p:spPr>
      </p:pic>
      <p:pic>
        <p:nvPicPr>
          <p:cNvPr id="11" name="Picture 11" descr="Logo&#10;&#10;Description automatically generated">
            <a:extLst>
              <a:ext uri="{FF2B5EF4-FFF2-40B4-BE49-F238E27FC236}">
                <a16:creationId xmlns:a16="http://schemas.microsoft.com/office/drawing/2014/main" id="{BC9E7276-7DA3-4DE6-B220-B09BC1455C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2333" y="4199512"/>
            <a:ext cx="2743200" cy="42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70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Boolean Type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Boolean Type has only two values: True &amp; False</a:t>
            </a:r>
            <a:endParaRPr lang="en-US">
              <a:ea typeface="+mj-ea"/>
            </a:endParaRP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bool() constructor</a:t>
            </a: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7283681D-60E9-493E-A558-40917DD8F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810" y="1589111"/>
            <a:ext cx="2743200" cy="836341"/>
          </a:xfrm>
          <a:prstGeom prst="rect">
            <a:avLst/>
          </a:prstGeom>
        </p:spPr>
      </p:pic>
      <p:pic>
        <p:nvPicPr>
          <p:cNvPr id="6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755730-B98A-4DF4-A4AB-7A849C7C18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10" y="2851733"/>
            <a:ext cx="2293160" cy="581757"/>
          </a:xfrm>
          <a:prstGeom prst="rect">
            <a:avLst/>
          </a:prstGeom>
        </p:spPr>
      </p:pic>
      <p:pic>
        <p:nvPicPr>
          <p:cNvPr id="8" name="Picture 8" descr="Icon&#10;&#10;Description automatically generated">
            <a:extLst>
              <a:ext uri="{FF2B5EF4-FFF2-40B4-BE49-F238E27FC236}">
                <a16:creationId xmlns:a16="http://schemas.microsoft.com/office/drawing/2014/main" id="{F5697CE6-B4CE-44BA-A81F-F394CC420F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0317" y="2825089"/>
            <a:ext cx="1609662" cy="624815"/>
          </a:xfrm>
          <a:prstGeom prst="rect">
            <a:avLst/>
          </a:prstGeom>
        </p:spPr>
      </p:pic>
      <p:pic>
        <p:nvPicPr>
          <p:cNvPr id="9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13476AA5-3D09-43EC-ACCF-1A1EF2FDE6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3179" y="1617588"/>
            <a:ext cx="2109053" cy="564597"/>
          </a:xfrm>
          <a:prstGeom prst="rect">
            <a:avLst/>
          </a:prstGeom>
        </p:spPr>
      </p:pic>
      <p:pic>
        <p:nvPicPr>
          <p:cNvPr id="10" name="Picture 10" descr="Icon&#10;&#10;Description automatically generated">
            <a:extLst>
              <a:ext uri="{FF2B5EF4-FFF2-40B4-BE49-F238E27FC236}">
                <a16:creationId xmlns:a16="http://schemas.microsoft.com/office/drawing/2014/main" id="{B37830EC-8F13-4B7C-9A35-8ED5061B81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6245" y="3959715"/>
            <a:ext cx="1887485" cy="631335"/>
          </a:xfrm>
          <a:prstGeom prst="rect">
            <a:avLst/>
          </a:prstGeom>
        </p:spPr>
      </p:pic>
      <p:pic>
        <p:nvPicPr>
          <p:cNvPr id="11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0F2ACBE9-EB3A-4945-A259-137FEB420A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353" y="3991902"/>
            <a:ext cx="2405670" cy="572077"/>
          </a:xfrm>
          <a:prstGeom prst="rect">
            <a:avLst/>
          </a:prstGeom>
        </p:spPr>
      </p:pic>
      <p:pic>
        <p:nvPicPr>
          <p:cNvPr id="12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4EB847A1-9DFC-4C1D-875F-BAE1CE5B35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3809" y="4987766"/>
            <a:ext cx="2947763" cy="564614"/>
          </a:xfrm>
          <a:prstGeom prst="rect">
            <a:avLst/>
          </a:prstGeom>
        </p:spPr>
      </p:pic>
      <p:pic>
        <p:nvPicPr>
          <p:cNvPr id="13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0B1BC96-48DD-41D1-B83B-5B6056DE78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89250" y="4986945"/>
            <a:ext cx="1891704" cy="63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0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Data Structures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Compound Types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815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9848D248-4F95-4AEB-A8A3-E841AC7F1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4C369ED-1D40-41D3-AA7A-10B26DF42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3E4D70A-0194-4118-808D-3AE000E06533}"/>
              </a:ext>
            </a:extLst>
          </p:cNvPr>
          <p:cNvSpPr txBox="1">
            <a:spLocks/>
          </p:cNvSpPr>
          <p:nvPr/>
        </p:nvSpPr>
        <p:spPr>
          <a:xfrm>
            <a:off x="1676400" y="12747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roboto"/>
                <a:cs typeface="Calibri Light"/>
              </a:rPr>
              <a:t>Lecture 01</a:t>
            </a:r>
            <a:br>
              <a:rPr lang="en-US">
                <a:latin typeface="roboto"/>
                <a:cs typeface="Calibri Light"/>
              </a:rPr>
            </a:br>
            <a:r>
              <a:rPr lang="en-US">
                <a:latin typeface="roboto"/>
                <a:cs typeface="Calibri Light"/>
              </a:rPr>
              <a:t>Python Tutorial</a:t>
            </a:r>
            <a:endParaRPr lang="en-US">
              <a:latin typeface="roboto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788A730-016B-491D-8966-20FA0BD8D9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latin typeface="roboto"/>
              </a:rPr>
              <a:t>Vejey</a:t>
            </a:r>
            <a:r>
              <a:rPr lang="en-US">
                <a:latin typeface="roboto"/>
              </a:rPr>
              <a:t> </a:t>
            </a:r>
            <a:r>
              <a:rPr lang="en-US" err="1">
                <a:latin typeface="roboto"/>
              </a:rPr>
              <a:t>Gandyer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261834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Compound Types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4 Compound Types</a:t>
            </a:r>
            <a:endParaRPr lang="en-US">
              <a:ea typeface="+mj-ea"/>
            </a:endParaRP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List  - [  ]</a:t>
            </a: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Tuple  - (  )</a:t>
            </a:r>
          </a:p>
          <a:p>
            <a:pPr marL="0" indent="0">
              <a:buNone/>
            </a:pPr>
            <a:r>
              <a:rPr lang="en-US" sz="3200" err="1">
                <a:latin typeface="roboto"/>
                <a:ea typeface="+mj-ea"/>
                <a:cs typeface="Calibri Light"/>
              </a:rPr>
              <a:t>Dict</a:t>
            </a:r>
            <a:r>
              <a:rPr lang="en-US" sz="3200">
                <a:latin typeface="roboto"/>
                <a:ea typeface="+mj-ea"/>
                <a:cs typeface="Calibri Light"/>
              </a:rPr>
              <a:t>  - {  }</a:t>
            </a: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Set  - {  }</a:t>
            </a: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929BD82-1D14-4206-8971-DCD563881EE7}"/>
              </a:ext>
            </a:extLst>
          </p:cNvPr>
          <p:cNvGrpSpPr/>
          <p:nvPr/>
        </p:nvGrpSpPr>
        <p:grpSpPr>
          <a:xfrm>
            <a:off x="162628" y="1595062"/>
            <a:ext cx="6516031" cy="2021250"/>
            <a:chOff x="162628" y="1595062"/>
            <a:chExt cx="6516031" cy="2021250"/>
          </a:xfrm>
        </p:grpSpPr>
        <p:pic>
          <p:nvPicPr>
            <p:cNvPr id="14" name="Picture 14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E1B93FCC-0DED-4C1F-9D83-DA3C8C45B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628" y="1595062"/>
              <a:ext cx="6440690" cy="1182425"/>
            </a:xfrm>
            <a:prstGeom prst="rect">
              <a:avLst/>
            </a:prstGeom>
          </p:spPr>
        </p:pic>
        <p:pic>
          <p:nvPicPr>
            <p:cNvPr id="15" name="Picture 15" descr="Text&#10;&#10;Description automatically generated">
              <a:extLst>
                <a:ext uri="{FF2B5EF4-FFF2-40B4-BE49-F238E27FC236}">
                  <a16:creationId xmlns:a16="http://schemas.microsoft.com/office/drawing/2014/main" id="{6405086F-FC4D-48D1-A709-71C101894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3313" y="2816892"/>
              <a:ext cx="6485346" cy="7994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69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Lists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353563"/>
            <a:ext cx="5026909" cy="18459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[ ]</a:t>
            </a: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Mutable data structure</a:t>
            </a: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5" descr="Icon&#10;&#10;Description automatically generated">
            <a:extLst>
              <a:ext uri="{FF2B5EF4-FFF2-40B4-BE49-F238E27FC236}">
                <a16:creationId xmlns:a16="http://schemas.microsoft.com/office/drawing/2014/main" id="{73248546-EA39-4D85-99C9-4D76213AB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561" y="1351139"/>
            <a:ext cx="2743200" cy="453118"/>
          </a:xfrm>
          <a:prstGeom prst="rect">
            <a:avLst/>
          </a:prstGeom>
        </p:spPr>
      </p:pic>
      <p:pic>
        <p:nvPicPr>
          <p:cNvPr id="8" name="Picture 8" descr="Logo&#10;&#10;Description automatically generated">
            <a:extLst>
              <a:ext uri="{FF2B5EF4-FFF2-40B4-BE49-F238E27FC236}">
                <a16:creationId xmlns:a16="http://schemas.microsoft.com/office/drawing/2014/main" id="{94E0E36B-BACB-47AA-A2CC-D9307C680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3138" y="2154478"/>
            <a:ext cx="1976087" cy="411354"/>
          </a:xfrm>
          <a:prstGeom prst="rect">
            <a:avLst/>
          </a:prstGeom>
        </p:spPr>
      </p:pic>
      <p:pic>
        <p:nvPicPr>
          <p:cNvPr id="9" name="Picture 9" descr="A drawing of a person&#10;&#10;Description automatically generated">
            <a:extLst>
              <a:ext uri="{FF2B5EF4-FFF2-40B4-BE49-F238E27FC236}">
                <a16:creationId xmlns:a16="http://schemas.microsoft.com/office/drawing/2014/main" id="{B10204D2-866E-4332-8954-56C77C7251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131" y="3207034"/>
            <a:ext cx="2456811" cy="443933"/>
          </a:xfrm>
          <a:prstGeom prst="rect">
            <a:avLst/>
          </a:prstGeom>
        </p:spPr>
      </p:pic>
      <p:pic>
        <p:nvPicPr>
          <p:cNvPr id="10" name="Picture 10" descr="A drawing of a person&#10;&#10;Description automatically generated">
            <a:extLst>
              <a:ext uri="{FF2B5EF4-FFF2-40B4-BE49-F238E27FC236}">
                <a16:creationId xmlns:a16="http://schemas.microsoft.com/office/drawing/2014/main" id="{D18346E6-8895-4AFD-9A56-914182844E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4051" y="3204628"/>
            <a:ext cx="3305750" cy="724904"/>
          </a:xfrm>
          <a:prstGeom prst="rect">
            <a:avLst/>
          </a:prstGeom>
        </p:spPr>
      </p:pic>
      <p:pic>
        <p:nvPicPr>
          <p:cNvPr id="11" name="Picture 11" descr="Icon&#10;&#10;Description automatically generated">
            <a:extLst>
              <a:ext uri="{FF2B5EF4-FFF2-40B4-BE49-F238E27FC236}">
                <a16:creationId xmlns:a16="http://schemas.microsoft.com/office/drawing/2014/main" id="{AE5FA2CB-F984-4046-97CC-068F90ADF7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172" y="4995218"/>
            <a:ext cx="4834864" cy="503685"/>
          </a:xfrm>
          <a:prstGeom prst="rect">
            <a:avLst/>
          </a:prstGeom>
        </p:spPr>
      </p:pic>
      <p:pic>
        <p:nvPicPr>
          <p:cNvPr id="12" name="Picture 12" descr="Icon&#10;&#10;Description automatically generated">
            <a:extLst>
              <a:ext uri="{FF2B5EF4-FFF2-40B4-BE49-F238E27FC236}">
                <a16:creationId xmlns:a16="http://schemas.microsoft.com/office/drawing/2014/main" id="{AB127120-6343-40A4-BA04-0A180113D1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5021" y="2153225"/>
            <a:ext cx="1178416" cy="41897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74AFE67-E4E3-48CF-A6B7-13565B65211A}"/>
              </a:ext>
            </a:extLst>
          </p:cNvPr>
          <p:cNvSpPr txBox="1">
            <a:spLocks/>
          </p:cNvSpPr>
          <p:nvPr/>
        </p:nvSpPr>
        <p:spPr>
          <a:xfrm>
            <a:off x="6810463" y="3162735"/>
            <a:ext cx="5026909" cy="8126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Ordered data structure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BD2BF5-1CF5-473D-A5FF-D6D63AA75E1A}"/>
              </a:ext>
            </a:extLst>
          </p:cNvPr>
          <p:cNvSpPr txBox="1">
            <a:spLocks/>
          </p:cNvSpPr>
          <p:nvPr/>
        </p:nvSpPr>
        <p:spPr>
          <a:xfrm>
            <a:off x="6810463" y="4992690"/>
            <a:ext cx="5026909" cy="10204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Multi-type data structure</a:t>
            </a:r>
            <a:endParaRPr lang="en-US"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7810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Lists: Indexing and Slicing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1938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Indexing: </a:t>
            </a:r>
            <a:endParaRPr lang="en-US">
              <a:latin typeface="Calibri" panose="020F0502020204030204"/>
              <a:ea typeface="+mj-ea"/>
              <a:cs typeface="Calibri" panose="020F0502020204030204"/>
            </a:endParaRPr>
          </a:p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Zero-based</a:t>
            </a:r>
            <a:endParaRPr lang="en-US" dirty="0">
              <a:ea typeface="+mj-ea"/>
              <a:cs typeface="Calibri"/>
            </a:endParaRPr>
          </a:p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Accesses single values</a:t>
            </a: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6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087E9B22-EFF7-4014-BFF8-595EAF5C4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038" y="1452703"/>
            <a:ext cx="2743200" cy="403412"/>
          </a:xfrm>
          <a:prstGeom prst="rect">
            <a:avLst/>
          </a:prstGeom>
        </p:spPr>
      </p:pic>
      <p:pic>
        <p:nvPicPr>
          <p:cNvPr id="13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6E262DD-5CCB-479E-8100-A10CA983BF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548" y="1888507"/>
            <a:ext cx="824904" cy="508597"/>
          </a:xfrm>
          <a:prstGeom prst="rect">
            <a:avLst/>
          </a:prstGeom>
        </p:spPr>
      </p:pic>
      <p:pic>
        <p:nvPicPr>
          <p:cNvPr id="14" name="Picture 14" descr="Icon&#10;&#10;Description automatically generated">
            <a:extLst>
              <a:ext uri="{FF2B5EF4-FFF2-40B4-BE49-F238E27FC236}">
                <a16:creationId xmlns:a16="http://schemas.microsoft.com/office/drawing/2014/main" id="{3D865BEB-DE18-4CC4-B8C8-3BE00C2D2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0244" y="1966817"/>
            <a:ext cx="737069" cy="418461"/>
          </a:xfrm>
          <a:prstGeom prst="rect">
            <a:avLst/>
          </a:prstGeom>
        </p:spPr>
      </p:pic>
      <p:pic>
        <p:nvPicPr>
          <p:cNvPr id="15" name="Picture 15" descr="Icon&#10;&#10;Description automatically generated">
            <a:extLst>
              <a:ext uri="{FF2B5EF4-FFF2-40B4-BE49-F238E27FC236}">
                <a16:creationId xmlns:a16="http://schemas.microsoft.com/office/drawing/2014/main" id="{C72D6F83-88B5-4325-8A95-2B8FA1FF33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7891" y="1947064"/>
            <a:ext cx="924757" cy="457968"/>
          </a:xfrm>
          <a:prstGeom prst="rect">
            <a:avLst/>
          </a:prstGeom>
        </p:spPr>
      </p:pic>
      <p:pic>
        <p:nvPicPr>
          <p:cNvPr id="16" name="Picture 16" descr="Icon&#10;&#10;Description automatically generated">
            <a:extLst>
              <a:ext uri="{FF2B5EF4-FFF2-40B4-BE49-F238E27FC236}">
                <a16:creationId xmlns:a16="http://schemas.microsoft.com/office/drawing/2014/main" id="{40BAA0D1-0382-4C42-B2A7-478AA838A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5044" y="1921493"/>
            <a:ext cx="1091604" cy="509109"/>
          </a:xfrm>
          <a:prstGeom prst="rect">
            <a:avLst/>
          </a:prstGeom>
        </p:spPr>
      </p:pic>
      <p:pic>
        <p:nvPicPr>
          <p:cNvPr id="17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596DE1-DF07-4329-8A28-4CF71A4EE1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0248" y="4624547"/>
            <a:ext cx="1084956" cy="472798"/>
          </a:xfrm>
          <a:prstGeom prst="rect">
            <a:avLst/>
          </a:prstGeom>
        </p:spPr>
      </p:pic>
      <p:pic>
        <p:nvPicPr>
          <p:cNvPr id="18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A6F61C-793C-41D6-A688-C506306EA9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9025" y="4632666"/>
            <a:ext cx="965158" cy="471904"/>
          </a:xfrm>
          <a:prstGeom prst="rect">
            <a:avLst/>
          </a:prstGeom>
        </p:spPr>
      </p:pic>
      <p:pic>
        <p:nvPicPr>
          <p:cNvPr id="19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C540C3CA-059F-44B8-AA44-A8D487A1FE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9317" y="5792159"/>
            <a:ext cx="1096590" cy="433804"/>
          </a:xfrm>
          <a:prstGeom prst="rect">
            <a:avLst/>
          </a:prstGeom>
        </p:spPr>
      </p:pic>
      <p:pic>
        <p:nvPicPr>
          <p:cNvPr id="20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582A2E31-F822-42B7-BC68-8A21B8FE8A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02315" y="5796570"/>
            <a:ext cx="1240552" cy="419868"/>
          </a:xfrm>
          <a:prstGeom prst="rect">
            <a:avLst/>
          </a:prstGeom>
        </p:spPr>
      </p:pic>
      <p:pic>
        <p:nvPicPr>
          <p:cNvPr id="21" name="Picture 21" descr="Icon&#10;&#10;Description automatically generated">
            <a:extLst>
              <a:ext uri="{FF2B5EF4-FFF2-40B4-BE49-F238E27FC236}">
                <a16:creationId xmlns:a16="http://schemas.microsoft.com/office/drawing/2014/main" id="{2E966D27-2597-424B-ADB8-82E14B5CE7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86236" y="4607095"/>
            <a:ext cx="1111421" cy="425877"/>
          </a:xfrm>
          <a:prstGeom prst="rect">
            <a:avLst/>
          </a:prstGeom>
        </p:spPr>
      </p:pic>
      <p:pic>
        <p:nvPicPr>
          <p:cNvPr id="22" name="Picture 22" descr="A picture containing chart&#10;&#10;Description automatically generated">
            <a:extLst>
              <a:ext uri="{FF2B5EF4-FFF2-40B4-BE49-F238E27FC236}">
                <a16:creationId xmlns:a16="http://schemas.microsoft.com/office/drawing/2014/main" id="{0EC09DD0-FE1C-4AEF-8753-69F58C419C3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7688" y="2994706"/>
            <a:ext cx="5443441" cy="161524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23CE871-BF93-45AE-A7E5-956FEE47A691}"/>
              </a:ext>
            </a:extLst>
          </p:cNvPr>
          <p:cNvSpPr txBox="1">
            <a:spLocks/>
          </p:cNvSpPr>
          <p:nvPr/>
        </p:nvSpPr>
        <p:spPr>
          <a:xfrm>
            <a:off x="6804691" y="4634781"/>
            <a:ext cx="5032681" cy="16266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Slicing:</a:t>
            </a:r>
            <a:endParaRPr lang="en-US">
              <a:ea typeface="+mj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Accesses multiple values</a:t>
            </a:r>
          </a:p>
        </p:txBody>
      </p:sp>
    </p:spTree>
    <p:extLst>
      <p:ext uri="{BB962C8B-B14F-4D97-AF65-F5344CB8AC3E}">
        <p14:creationId xmlns:p14="http://schemas.microsoft.com/office/powerpoint/2010/main" val="1257188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Tuples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(  )</a:t>
            </a: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Immutable Data Structure</a:t>
            </a: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Used in Functions returning multiple return values</a:t>
            </a: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422FC0C4-D289-4199-A3FE-3D6E1C6BC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63" y="1539909"/>
            <a:ext cx="2109053" cy="433564"/>
          </a:xfrm>
          <a:prstGeom prst="rect">
            <a:avLst/>
          </a:prstGeom>
        </p:spPr>
      </p:pic>
      <p:pic>
        <p:nvPicPr>
          <p:cNvPr id="8" name="Picture 8" descr="Icon&#10;&#10;Description automatically generated">
            <a:extLst>
              <a:ext uri="{FF2B5EF4-FFF2-40B4-BE49-F238E27FC236}">
                <a16:creationId xmlns:a16="http://schemas.microsoft.com/office/drawing/2014/main" id="{376647AF-3ADA-4A61-B30A-78EB6BAC2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0212" y="1572806"/>
            <a:ext cx="1873805" cy="372886"/>
          </a:xfrm>
          <a:prstGeom prst="rect">
            <a:avLst/>
          </a:prstGeom>
        </p:spPr>
      </p:pic>
      <p:pic>
        <p:nvPicPr>
          <p:cNvPr id="9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id="{0AAFCA33-2CB0-4DB4-9B26-B278D44D84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9529" y="2046533"/>
            <a:ext cx="1131494" cy="432909"/>
          </a:xfrm>
          <a:prstGeom prst="rect">
            <a:avLst/>
          </a:prstGeom>
        </p:spPr>
      </p:pic>
      <p:pic>
        <p:nvPicPr>
          <p:cNvPr id="10" name="Picture 10" descr="Icon&#10;&#10;Description automatically generated">
            <a:extLst>
              <a:ext uri="{FF2B5EF4-FFF2-40B4-BE49-F238E27FC236}">
                <a16:creationId xmlns:a16="http://schemas.microsoft.com/office/drawing/2014/main" id="{29C758CE-6996-4C07-A52F-1FA74BC70F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7970" y="2011949"/>
            <a:ext cx="803041" cy="502077"/>
          </a:xfrm>
          <a:prstGeom prst="rect">
            <a:avLst/>
          </a:prstGeom>
        </p:spPr>
      </p:pic>
      <p:pic>
        <p:nvPicPr>
          <p:cNvPr id="11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5C004E1D-9D2D-488B-B633-C00D01EE79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144" y="3145168"/>
            <a:ext cx="1358048" cy="450041"/>
          </a:xfrm>
          <a:prstGeom prst="rect">
            <a:avLst/>
          </a:prstGeom>
        </p:spPr>
      </p:pic>
      <p:pic>
        <p:nvPicPr>
          <p:cNvPr id="12" name="Picture 22" descr="Icon&#10;&#10;Description automatically generated">
            <a:extLst>
              <a:ext uri="{FF2B5EF4-FFF2-40B4-BE49-F238E27FC236}">
                <a16:creationId xmlns:a16="http://schemas.microsoft.com/office/drawing/2014/main" id="{3B573B49-C57C-49FE-9947-96D9B40E9F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0212" y="3179426"/>
            <a:ext cx="1776637" cy="386639"/>
          </a:xfrm>
          <a:prstGeom prst="rect">
            <a:avLst/>
          </a:prstGeom>
        </p:spPr>
      </p:pic>
      <p:pic>
        <p:nvPicPr>
          <p:cNvPr id="23" name="Picture 23" descr="A picture containing text&#10;&#10;Description automatically generated">
            <a:extLst>
              <a:ext uri="{FF2B5EF4-FFF2-40B4-BE49-F238E27FC236}">
                <a16:creationId xmlns:a16="http://schemas.microsoft.com/office/drawing/2014/main" id="{6E058194-9F4D-47FC-BF4B-34D3249267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18495" y="4525771"/>
            <a:ext cx="2743200" cy="690806"/>
          </a:xfrm>
          <a:prstGeom prst="rect">
            <a:avLst/>
          </a:prstGeom>
        </p:spPr>
      </p:pic>
      <p:pic>
        <p:nvPicPr>
          <p:cNvPr id="24" name="Picture 24" descr="A picture containing text&#10;&#10;Description automatically generated">
            <a:extLst>
              <a:ext uri="{FF2B5EF4-FFF2-40B4-BE49-F238E27FC236}">
                <a16:creationId xmlns:a16="http://schemas.microsoft.com/office/drawing/2014/main" id="{94E16464-97C2-4BFA-A0E9-6CB15D38DB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5956" y="5611535"/>
            <a:ext cx="6108273" cy="64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47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Dictionaries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{  }</a:t>
            </a: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Mutable Data Structure</a:t>
            </a: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Mappings of Keys and Values</a:t>
            </a: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Unordered Data Structure</a:t>
            </a: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Efficient Data Structure</a:t>
            </a: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6" name="Picture 12" descr="A picture containing chart&#10;&#10;Description automatically generated">
            <a:extLst>
              <a:ext uri="{FF2B5EF4-FFF2-40B4-BE49-F238E27FC236}">
                <a16:creationId xmlns:a16="http://schemas.microsoft.com/office/drawing/2014/main" id="{E5378843-0145-4381-B637-3B480C2B2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68" y="1803716"/>
            <a:ext cx="5300247" cy="468499"/>
          </a:xfrm>
          <a:prstGeom prst="rect">
            <a:avLst/>
          </a:prstGeom>
        </p:spPr>
      </p:pic>
      <p:pic>
        <p:nvPicPr>
          <p:cNvPr id="13" name="Picture 13" descr="Text&#10;&#10;Description automatically generated">
            <a:extLst>
              <a:ext uri="{FF2B5EF4-FFF2-40B4-BE49-F238E27FC236}">
                <a16:creationId xmlns:a16="http://schemas.microsoft.com/office/drawing/2014/main" id="{3ED626C2-FFC6-4F7A-9473-D087600D15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3017" y="2627444"/>
            <a:ext cx="2047684" cy="416643"/>
          </a:xfrm>
          <a:prstGeom prst="rect">
            <a:avLst/>
          </a:prstGeom>
        </p:spPr>
      </p:pic>
      <p:pic>
        <p:nvPicPr>
          <p:cNvPr id="14" name="Picture 1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69E8F55-13C8-4FD3-95DF-DE5BCDE497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3567" y="3828435"/>
            <a:ext cx="2978448" cy="65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78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Sets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{  }</a:t>
            </a: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Unordered collection of unique items</a:t>
            </a: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Operations: Union, Intersection, Difference, Symmetric difference</a:t>
            </a: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6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2C136E4C-23B6-47B8-B9B7-CCB95DB64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1394964"/>
            <a:ext cx="2978448" cy="697885"/>
          </a:xfrm>
          <a:prstGeom prst="rect">
            <a:avLst/>
          </a:prstGeom>
        </p:spPr>
      </p:pic>
      <p:pic>
        <p:nvPicPr>
          <p:cNvPr id="13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342E7CA5-7B1F-4F9D-948E-D313DD0D4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964" y="2260327"/>
            <a:ext cx="2344300" cy="634353"/>
          </a:xfrm>
          <a:prstGeom prst="rect">
            <a:avLst/>
          </a:prstGeom>
        </p:spPr>
      </p:pic>
      <p:pic>
        <p:nvPicPr>
          <p:cNvPr id="14" name="Picture 1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BF99588-5EDC-4449-8AC6-028F1A188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8025" y="3264844"/>
            <a:ext cx="3039817" cy="630041"/>
          </a:xfrm>
          <a:prstGeom prst="rect">
            <a:avLst/>
          </a:prstGeom>
        </p:spPr>
      </p:pic>
      <p:pic>
        <p:nvPicPr>
          <p:cNvPr id="15" name="Picture 1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71FFB79-7556-4C39-856F-1C48C121EE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22" y="4374003"/>
            <a:ext cx="2743200" cy="585216"/>
          </a:xfrm>
          <a:prstGeom prst="rect">
            <a:avLst/>
          </a:prstGeom>
        </p:spPr>
      </p:pic>
      <p:pic>
        <p:nvPicPr>
          <p:cNvPr id="16" name="Picture 16" descr="Logo&#10;&#10;Description automatically generated">
            <a:extLst>
              <a:ext uri="{FF2B5EF4-FFF2-40B4-BE49-F238E27FC236}">
                <a16:creationId xmlns:a16="http://schemas.microsoft.com/office/drawing/2014/main" id="{DE8EB3E8-5202-43A2-B6F1-3F7E5022C0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6253" y="5618836"/>
            <a:ext cx="3914327" cy="65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Collections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556" y="1653745"/>
            <a:ext cx="542580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Powerful built-in collections</a:t>
            </a:r>
            <a:endParaRPr lang="en-US">
              <a:ea typeface="+mj-ea"/>
            </a:endParaRP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deque</a:t>
            </a:r>
            <a:endParaRPr lang="en-US">
              <a:ea typeface="+mj-ea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n-lt"/>
                <a:cs typeface="Calibri Light"/>
              </a:rPr>
              <a:t>OrderedDict</a:t>
            </a:r>
          </a:p>
          <a:p>
            <a:pPr marL="0" indent="0">
              <a:buNone/>
            </a:pPr>
            <a:r>
              <a:rPr lang="en-US" sz="3200">
                <a:latin typeface="roboto"/>
                <a:ea typeface="+mn-lt"/>
                <a:cs typeface="Calibri Light"/>
              </a:rPr>
              <a:t>Counter</a:t>
            </a:r>
          </a:p>
          <a:p>
            <a:pPr marL="0" indent="0">
              <a:buNone/>
            </a:pPr>
            <a:endParaRPr lang="en-US" sz="3200">
              <a:latin typeface="roboto"/>
              <a:ea typeface="+mn-lt"/>
              <a:cs typeface="Calibri Light"/>
            </a:endParaRP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  <a:hlinkClick r:id="rId2"/>
              </a:rPr>
              <a:t>https://docs.python.org/3/library/collections.html</a:t>
            </a:r>
            <a:endParaRPr lang="en-US" sz="2000">
              <a:ea typeface="+mj-ea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7" descr="Table&#10;&#10;Description automatically generated">
            <a:extLst>
              <a:ext uri="{FF2B5EF4-FFF2-40B4-BE49-F238E27FC236}">
                <a16:creationId xmlns:a16="http://schemas.microsoft.com/office/drawing/2014/main" id="{AD778A8A-CFAA-42D2-BD15-53A36D66D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32" y="1837618"/>
            <a:ext cx="6757764" cy="309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1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Conditional &amp; Loop Statements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517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Conditional Statements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If-then statements</a:t>
            </a: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Unique elif</a:t>
            </a: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Executes a piece of code when a condition is met</a:t>
            </a: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7" descr="Text&#10;&#10;Description automatically generated">
            <a:extLst>
              <a:ext uri="{FF2B5EF4-FFF2-40B4-BE49-F238E27FC236}">
                <a16:creationId xmlns:a16="http://schemas.microsoft.com/office/drawing/2014/main" id="{E81F93D5-DCC9-48B6-A778-AD501A751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88" y="1579419"/>
            <a:ext cx="6650366" cy="306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00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for loop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Executes some piece of code repeatedly</a:t>
            </a:r>
            <a:endParaRPr lang="en-US">
              <a:latin typeface="Calibri" panose="020F0502020204030204"/>
              <a:ea typeface="+mj-ea"/>
              <a:cs typeface="Calibri" panose="020F0502020204030204"/>
            </a:endParaRP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Variable to use</a:t>
            </a: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Sequence to loop over</a:t>
            </a: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in operator</a:t>
            </a: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Iterable object (range( ) )</a:t>
            </a: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6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1DB50646-B18F-4E53-B0D1-2549ADEF0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1345228"/>
            <a:ext cx="2743200" cy="700187"/>
          </a:xfrm>
          <a:prstGeom prst="rect">
            <a:avLst/>
          </a:prstGeom>
        </p:spPr>
      </p:pic>
      <p:pic>
        <p:nvPicPr>
          <p:cNvPr id="8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837AC850-5CBF-4868-9AC3-719634006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2970407"/>
            <a:ext cx="2743200" cy="661481"/>
          </a:xfrm>
          <a:prstGeom prst="rect">
            <a:avLst/>
          </a:prstGeom>
        </p:spPr>
      </p:pic>
      <p:pic>
        <p:nvPicPr>
          <p:cNvPr id="9" name="Picture 9" descr="A drawing of a face&#10;&#10;Description automatically generated">
            <a:extLst>
              <a:ext uri="{FF2B5EF4-FFF2-40B4-BE49-F238E27FC236}">
                <a16:creationId xmlns:a16="http://schemas.microsoft.com/office/drawing/2014/main" id="{39829BA0-68C7-4656-A77C-92CE081BCA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75" y="4713216"/>
            <a:ext cx="2497724" cy="423315"/>
          </a:xfrm>
          <a:prstGeom prst="rect">
            <a:avLst/>
          </a:prstGeom>
        </p:spPr>
      </p:pic>
      <p:pic>
        <p:nvPicPr>
          <p:cNvPr id="10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5756534-F5B5-47C2-BB27-AE77489AB2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0212" y="4725671"/>
            <a:ext cx="2743200" cy="39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1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>
                <a:latin typeface="roboto"/>
                <a:cs typeface="Calibri Light"/>
              </a:rPr>
              <a:t>Agenda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200" dirty="0">
                <a:latin typeface="roboto"/>
                <a:ea typeface="+mj-ea"/>
                <a:cs typeface="Calibri Light"/>
              </a:rPr>
              <a:t>Operators</a:t>
            </a:r>
            <a:endParaRPr lang="en-US" dirty="0">
              <a:latin typeface="Calibri" panose="020F0502020204030204"/>
              <a:ea typeface="+mj-ea"/>
              <a:cs typeface="Calibri" panose="020F0502020204030204"/>
            </a:endParaRPr>
          </a:p>
          <a:p>
            <a:pPr marL="0" indent="0">
              <a:buNone/>
            </a:pPr>
            <a:r>
              <a:rPr lang="en-US" sz="2200" dirty="0">
                <a:latin typeface="roboto"/>
                <a:ea typeface="+mj-ea"/>
                <a:cs typeface="Calibri Light"/>
              </a:rPr>
              <a:t>Data Structures</a:t>
            </a:r>
          </a:p>
          <a:p>
            <a:pPr marL="0" indent="0">
              <a:buNone/>
            </a:pPr>
            <a:r>
              <a:rPr lang="en-US" sz="2200" dirty="0">
                <a:latin typeface="roboto"/>
                <a:ea typeface="+mj-ea"/>
                <a:cs typeface="Calibri Light"/>
              </a:rPr>
              <a:t>Conditional &amp; Loop Statements</a:t>
            </a:r>
          </a:p>
          <a:p>
            <a:pPr marL="0" indent="0">
              <a:buNone/>
            </a:pPr>
            <a:r>
              <a:rPr lang="en-US" sz="2200" dirty="0">
                <a:latin typeface="roboto"/>
                <a:ea typeface="+mj-ea"/>
                <a:cs typeface="Calibri Light"/>
              </a:rPr>
              <a:t>Functions</a:t>
            </a:r>
          </a:p>
          <a:p>
            <a:pPr marL="0" indent="0">
              <a:buNone/>
            </a:pPr>
            <a:r>
              <a:rPr lang="en-US" sz="2200" dirty="0">
                <a:latin typeface="roboto"/>
                <a:ea typeface="+mj-ea"/>
                <a:cs typeface="Calibri Light"/>
              </a:rPr>
              <a:t>List Comprehensions</a:t>
            </a:r>
          </a:p>
          <a:p>
            <a:pPr marL="0" indent="0">
              <a:buNone/>
            </a:pPr>
            <a:r>
              <a:rPr lang="en-US" sz="2200" dirty="0">
                <a:latin typeface="roboto"/>
                <a:ea typeface="+mj-ea"/>
                <a:cs typeface="Calibri Light"/>
              </a:rPr>
              <a:t>Iterators &amp; Generators</a:t>
            </a:r>
          </a:p>
          <a:p>
            <a:pPr marL="0" indent="0">
              <a:buNone/>
            </a:pPr>
            <a:r>
              <a:rPr lang="en-US" sz="2200" dirty="0">
                <a:latin typeface="roboto"/>
                <a:ea typeface="+mj-ea"/>
                <a:cs typeface="Calibri Light"/>
              </a:rPr>
              <a:t>Classes &amp; Objects</a:t>
            </a:r>
          </a:p>
          <a:p>
            <a:pPr marL="0" indent="0">
              <a:buNone/>
            </a:pPr>
            <a:r>
              <a:rPr lang="en-US" sz="2200" dirty="0">
                <a:latin typeface="roboto"/>
                <a:ea typeface="+mj-ea"/>
                <a:cs typeface="Calibri Light"/>
              </a:rPr>
              <a:t>Modules &amp; Packages</a:t>
            </a:r>
          </a:p>
          <a:p>
            <a:pPr marL="0" indent="0">
              <a:buNone/>
            </a:pPr>
            <a:r>
              <a:rPr lang="en-US" sz="2200">
                <a:latin typeface="roboto"/>
                <a:ea typeface="+mj-ea"/>
                <a:cs typeface="Calibri Light"/>
              </a:rPr>
              <a:t>Files</a:t>
            </a:r>
            <a:endParaRPr lang="en-US" sz="2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4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E376F483-1DA3-4922-A4DE-B5C7D265A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5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30EB02E-681A-46B3-B1E0-87DF361ED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7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while loop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Executes some piece of code until condition is met</a:t>
            </a:r>
            <a:endParaRPr lang="en-US">
              <a:latin typeface="Calibri" panose="020F0502020204030204"/>
              <a:ea typeface="+mj-ea"/>
              <a:cs typeface="Calibri" panose="020F0502020204030204"/>
            </a:endParaRP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break: breaks out of the loop</a:t>
            </a: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continue: skips the remainder of current iteration and goes to next iteration</a:t>
            </a: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pass: goes to the next statement</a:t>
            </a: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10" descr="A picture containing logo&#10;&#10;Description automatically generated">
            <a:extLst>
              <a:ext uri="{FF2B5EF4-FFF2-40B4-BE49-F238E27FC236}">
                <a16:creationId xmlns:a16="http://schemas.microsoft.com/office/drawing/2014/main" id="{4535D754-6673-442A-B5FF-C93189071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60" y="1394942"/>
            <a:ext cx="2743200" cy="1255363"/>
          </a:xfrm>
          <a:prstGeom prst="rect">
            <a:avLst/>
          </a:prstGeom>
        </p:spPr>
      </p:pic>
      <p:pic>
        <p:nvPicPr>
          <p:cNvPr id="11" name="Picture 11" descr="Text&#10;&#10;Description automatically generated">
            <a:extLst>
              <a:ext uri="{FF2B5EF4-FFF2-40B4-BE49-F238E27FC236}">
                <a16:creationId xmlns:a16="http://schemas.microsoft.com/office/drawing/2014/main" id="{392C99C2-7DF2-4CE7-A8B2-EF119E7438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313" y="2785926"/>
            <a:ext cx="2743200" cy="1388429"/>
          </a:xfrm>
          <a:prstGeom prst="rect">
            <a:avLst/>
          </a:prstGeom>
        </p:spPr>
      </p:pic>
      <p:pic>
        <p:nvPicPr>
          <p:cNvPr id="12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9B9A2989-7388-424E-AED4-FDCA02EF9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6789" y="2751492"/>
            <a:ext cx="2743200" cy="297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27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Functions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1191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Functions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def</a:t>
            </a: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Function name</a:t>
            </a:r>
          </a:p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Function arguments</a:t>
            </a: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Keyword arguments</a:t>
            </a: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6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FC5B9C88-5A75-452C-BE8F-E3987B847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084" y="1904941"/>
            <a:ext cx="2293160" cy="526871"/>
          </a:xfrm>
          <a:prstGeom prst="rect">
            <a:avLst/>
          </a:prstGeom>
        </p:spPr>
      </p:pic>
      <p:pic>
        <p:nvPicPr>
          <p:cNvPr id="8" name="Picture 8" descr="A drawing of a person&#10;&#10;Description automatically generated">
            <a:extLst>
              <a:ext uri="{FF2B5EF4-FFF2-40B4-BE49-F238E27FC236}">
                <a16:creationId xmlns:a16="http://schemas.microsoft.com/office/drawing/2014/main" id="{9EC4767B-208B-4C40-945F-5765E1A21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3164263"/>
            <a:ext cx="2477268" cy="534588"/>
          </a:xfrm>
          <a:prstGeom prst="rect">
            <a:avLst/>
          </a:prstGeom>
        </p:spPr>
      </p:pic>
      <p:pic>
        <p:nvPicPr>
          <p:cNvPr id="9" name="Picture 9" descr="Icon&#10;&#10;Description automatically generated">
            <a:extLst>
              <a:ext uri="{FF2B5EF4-FFF2-40B4-BE49-F238E27FC236}">
                <a16:creationId xmlns:a16="http://schemas.microsoft.com/office/drawing/2014/main" id="{1A60DBA4-6D4B-4B4E-97FF-461B0F310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5218" y="4426688"/>
            <a:ext cx="4349025" cy="50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Defining Functions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Logic can be encapsulated within a reusable piece of code called function</a:t>
            </a: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Single or multiple return values are possible</a:t>
            </a: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9" descr="Text&#10;&#10;Description automatically generated">
            <a:extLst>
              <a:ext uri="{FF2B5EF4-FFF2-40B4-BE49-F238E27FC236}">
                <a16:creationId xmlns:a16="http://schemas.microsoft.com/office/drawing/2014/main" id="{4F5AC287-E867-4D6B-9B36-F5AB36A84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76" y="1613207"/>
            <a:ext cx="2743200" cy="1913251"/>
          </a:xfrm>
          <a:prstGeom prst="rect">
            <a:avLst/>
          </a:prstGeom>
        </p:spPr>
      </p:pic>
      <p:pic>
        <p:nvPicPr>
          <p:cNvPr id="10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456BB161-8EF4-4419-9621-398A82021D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1124" y="1612886"/>
            <a:ext cx="1822664" cy="400121"/>
          </a:xfrm>
          <a:prstGeom prst="rect">
            <a:avLst/>
          </a:prstGeom>
        </p:spPr>
      </p:pic>
      <p:pic>
        <p:nvPicPr>
          <p:cNvPr id="11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ED735F31-34DC-47BC-972E-F03C32D428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877" y="4196799"/>
            <a:ext cx="5284904" cy="683918"/>
          </a:xfrm>
          <a:prstGeom prst="rect">
            <a:avLst/>
          </a:prstGeom>
        </p:spPr>
      </p:pic>
      <p:pic>
        <p:nvPicPr>
          <p:cNvPr id="12" name="Picture 12" descr="Text&#10;&#10;Description automatically generated">
            <a:extLst>
              <a:ext uri="{FF2B5EF4-FFF2-40B4-BE49-F238E27FC236}">
                <a16:creationId xmlns:a16="http://schemas.microsoft.com/office/drawing/2014/main" id="{F9309E6D-4947-4CC8-97D0-2366D39B56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876" y="4980235"/>
            <a:ext cx="3878528" cy="63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7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Default Arguments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Certain values should be used most of the times inside the logic of a function, but needs to give the user the flexibility</a:t>
            </a: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9" descr="Text&#10;&#10;Description automatically generated">
            <a:extLst>
              <a:ext uri="{FF2B5EF4-FFF2-40B4-BE49-F238E27FC236}">
                <a16:creationId xmlns:a16="http://schemas.microsoft.com/office/drawing/2014/main" id="{4F5AC287-E867-4D6B-9B36-F5AB36A84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76" y="1613207"/>
            <a:ext cx="2743200" cy="1913251"/>
          </a:xfrm>
          <a:prstGeom prst="rect">
            <a:avLst/>
          </a:prstGeom>
        </p:spPr>
      </p:pic>
      <p:pic>
        <p:nvPicPr>
          <p:cNvPr id="10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456BB161-8EF4-4419-9621-398A82021D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875" y="3719893"/>
            <a:ext cx="1822664" cy="400121"/>
          </a:xfrm>
          <a:prstGeom prst="rect">
            <a:avLst/>
          </a:prstGeom>
        </p:spPr>
      </p:pic>
      <p:pic>
        <p:nvPicPr>
          <p:cNvPr id="6" name="Picture 7" descr="Text&#10;&#10;Description automatically generated">
            <a:extLst>
              <a:ext uri="{FF2B5EF4-FFF2-40B4-BE49-F238E27FC236}">
                <a16:creationId xmlns:a16="http://schemas.microsoft.com/office/drawing/2014/main" id="{A271A869-0843-41E6-8769-B1DAFBC38B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9944" y="1652429"/>
            <a:ext cx="2743200" cy="1456362"/>
          </a:xfrm>
          <a:prstGeom prst="rect">
            <a:avLst/>
          </a:prstGeom>
        </p:spPr>
      </p:pic>
      <p:pic>
        <p:nvPicPr>
          <p:cNvPr id="8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3D69D5-0A2C-489F-8384-3BE463CC16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877" y="4489153"/>
            <a:ext cx="2743200" cy="416283"/>
          </a:xfrm>
          <a:prstGeom prst="rect">
            <a:avLst/>
          </a:prstGeom>
        </p:spPr>
      </p:pic>
      <p:pic>
        <p:nvPicPr>
          <p:cNvPr id="9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33F360-E768-45E5-9048-A4B935961E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192" y="5263895"/>
            <a:ext cx="3065387" cy="48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5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*args &amp; **kwargs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1804" y="1643517"/>
            <a:ext cx="5149648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Function with unknown number of arguments</a:t>
            </a: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*args: Arguments</a:t>
            </a:r>
            <a:endParaRPr lang="en-US">
              <a:latin typeface="Calibri" panose="020F0502020204030204"/>
              <a:ea typeface="+mj-ea"/>
              <a:cs typeface="Calibri" panose="020F0502020204030204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Expand this as a Sequence</a:t>
            </a:r>
            <a:endParaRPr lang="en-US">
              <a:ea typeface="+mj-ea"/>
              <a:cs typeface="Calibri"/>
            </a:endParaRP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**kwargs: Keyword Arguments</a:t>
            </a: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Expand this as a Dictionary</a:t>
            </a: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11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476D80F1-0CCD-4535-BC06-16D02A7C8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326" y="1488542"/>
            <a:ext cx="3852958" cy="1027251"/>
          </a:xfrm>
          <a:prstGeom prst="rect">
            <a:avLst/>
          </a:prstGeom>
        </p:spPr>
      </p:pic>
      <p:pic>
        <p:nvPicPr>
          <p:cNvPr id="12" name="Picture 12" descr="Icon&#10;&#10;Description automatically generated">
            <a:extLst>
              <a:ext uri="{FF2B5EF4-FFF2-40B4-BE49-F238E27FC236}">
                <a16:creationId xmlns:a16="http://schemas.microsoft.com/office/drawing/2014/main" id="{755C8A8C-86EE-46EC-908F-597E7A8F1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1608" y="2761834"/>
            <a:ext cx="3540998" cy="377995"/>
          </a:xfrm>
          <a:prstGeom prst="rect">
            <a:avLst/>
          </a:prstGeom>
        </p:spPr>
      </p:pic>
      <p:pic>
        <p:nvPicPr>
          <p:cNvPr id="13" name="Picture 13" descr="Icon&#10;&#10;Description automatically generated">
            <a:extLst>
              <a:ext uri="{FF2B5EF4-FFF2-40B4-BE49-F238E27FC236}">
                <a16:creationId xmlns:a16="http://schemas.microsoft.com/office/drawing/2014/main" id="{F9456C63-31E9-4AA3-BDEA-6E51BF5271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4346" y="4372036"/>
            <a:ext cx="3080730" cy="37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17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Lambda function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11" name="Picture 11" descr="Icon&#10;&#10;Description automatically generated">
            <a:extLst>
              <a:ext uri="{FF2B5EF4-FFF2-40B4-BE49-F238E27FC236}">
                <a16:creationId xmlns:a16="http://schemas.microsoft.com/office/drawing/2014/main" id="{CF691AC7-2585-4B2D-BB95-4EAA3259D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02" y="1559841"/>
            <a:ext cx="2743200" cy="536895"/>
          </a:xfrm>
          <a:prstGeom prst="rect">
            <a:avLst/>
          </a:prstGeom>
        </p:spPr>
      </p:pic>
      <p:pic>
        <p:nvPicPr>
          <p:cNvPr id="12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7FE7DBDE-BDD3-4397-88B1-36307BFA2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4090" y="1532713"/>
            <a:ext cx="1802207" cy="591153"/>
          </a:xfrm>
          <a:prstGeom prst="rect">
            <a:avLst/>
          </a:prstGeom>
        </p:spPr>
      </p:pic>
      <p:pic>
        <p:nvPicPr>
          <p:cNvPr id="13" name="Picture 13" descr="A picture containing chart&#10;&#10;Description automatically generated">
            <a:extLst>
              <a:ext uri="{FF2B5EF4-FFF2-40B4-BE49-F238E27FC236}">
                <a16:creationId xmlns:a16="http://schemas.microsoft.com/office/drawing/2014/main" id="{11205F59-5434-4193-B9C9-7619A40F58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528" y="2823125"/>
            <a:ext cx="5591750" cy="782166"/>
          </a:xfrm>
          <a:prstGeom prst="rect">
            <a:avLst/>
          </a:prstGeom>
        </p:spPr>
      </p:pic>
      <p:pic>
        <p:nvPicPr>
          <p:cNvPr id="14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F7B9D3-00BC-44FC-9377-BFEFB60663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3018" y="3643442"/>
            <a:ext cx="2743200" cy="368913"/>
          </a:xfrm>
          <a:prstGeom prst="rect">
            <a:avLst/>
          </a:prstGeom>
        </p:spPr>
      </p:pic>
      <p:pic>
        <p:nvPicPr>
          <p:cNvPr id="15" name="Picture 15" descr="Logo&#10;&#10;Description automatically generated">
            <a:extLst>
              <a:ext uri="{FF2B5EF4-FFF2-40B4-BE49-F238E27FC236}">
                <a16:creationId xmlns:a16="http://schemas.microsoft.com/office/drawing/2014/main" id="{E0AA68EE-AE23-4203-BE76-2FC07B2DA6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970" y="4559592"/>
            <a:ext cx="5412757" cy="377689"/>
          </a:xfrm>
          <a:prstGeom prst="rect">
            <a:avLst/>
          </a:prstGeom>
        </p:spPr>
      </p:pic>
      <p:pic>
        <p:nvPicPr>
          <p:cNvPr id="16" name="Picture 16" descr="Logo&#10;&#10;Description automatically generated">
            <a:extLst>
              <a:ext uri="{FF2B5EF4-FFF2-40B4-BE49-F238E27FC236}">
                <a16:creationId xmlns:a16="http://schemas.microsoft.com/office/drawing/2014/main" id="{5239F048-5594-4F4B-B617-179833C22A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4078" y="5420730"/>
            <a:ext cx="5167280" cy="37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6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List Comprehensions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7532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List Comprehensions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6052" y="162791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Compress a large set of </a:t>
            </a:r>
            <a:r>
              <a:rPr lang="en-US" sz="3200">
                <a:latin typeface="roboto"/>
                <a:ea typeface="+mj-ea"/>
                <a:cs typeface="Calibri Light"/>
              </a:rPr>
              <a:t>for loop logic into one line</a:t>
            </a:r>
            <a:endParaRPr lang="en-US">
              <a:ea typeface="+mj-ea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Pythonic way of writing a program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FF0B049-3323-4628-AED2-E2BA1CAE2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892" y="1630085"/>
            <a:ext cx="4770894" cy="41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8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List Comprehensions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6052" y="162791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Construct a list comprehension for this logic</a:t>
            </a:r>
            <a:endParaRPr lang="en-US">
              <a:ea typeface="+mj-ea"/>
            </a:endParaRP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6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2A5780D-3F27-4FD1-A72A-235C24F9E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0242" y="1503548"/>
            <a:ext cx="2743200" cy="983974"/>
          </a:xfrm>
          <a:prstGeom prst="rect">
            <a:avLst/>
          </a:prstGeom>
        </p:spPr>
      </p:pic>
      <p:pic>
        <p:nvPicPr>
          <p:cNvPr id="8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586F18FA-48D6-4128-80CA-F62743419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261" y="5105510"/>
            <a:ext cx="3331675" cy="404164"/>
          </a:xfrm>
          <a:prstGeom prst="rect">
            <a:avLst/>
          </a:prstGeom>
        </p:spPr>
      </p:pic>
      <p:pic>
        <p:nvPicPr>
          <p:cNvPr id="9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22B7D88F-8064-4E33-BF5B-ED909B1C9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874" y="2957380"/>
            <a:ext cx="4485992" cy="42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6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Operators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42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List Comprehensions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35C8BD71-66E4-45F0-B66A-410A555FC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984" y="1488535"/>
            <a:ext cx="7420823" cy="546237"/>
          </a:xfrm>
          <a:prstGeom prst="rect">
            <a:avLst/>
          </a:prstGeom>
        </p:spPr>
      </p:pic>
      <p:pic>
        <p:nvPicPr>
          <p:cNvPr id="12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9AB1AB6F-157F-4BBF-B4B7-1C116A048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984" y="5568755"/>
            <a:ext cx="5881735" cy="413203"/>
          </a:xfrm>
          <a:prstGeom prst="rect">
            <a:avLst/>
          </a:prstGeom>
        </p:spPr>
      </p:pic>
      <p:pic>
        <p:nvPicPr>
          <p:cNvPr id="13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25B8D870-B59C-4C7D-AE4E-6177899BAE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1845" y="3319861"/>
            <a:ext cx="2984625" cy="135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3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Set Comprehensions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3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AD780175-2C11-4556-871A-A8F0FC48D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410" y="1693253"/>
            <a:ext cx="4350190" cy="483850"/>
          </a:xfrm>
          <a:prstGeom prst="rect">
            <a:avLst/>
          </a:prstGeom>
        </p:spPr>
      </p:pic>
      <p:pic>
        <p:nvPicPr>
          <p:cNvPr id="6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9AADA444-7209-4B39-A496-094054E09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6757" y="3536133"/>
            <a:ext cx="4712328" cy="50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34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Dict Comprehensions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7" descr="Icon&#10;&#10;Description automatically generated">
            <a:extLst>
              <a:ext uri="{FF2B5EF4-FFF2-40B4-BE49-F238E27FC236}">
                <a16:creationId xmlns:a16="http://schemas.microsoft.com/office/drawing/2014/main" id="{7A6827DC-6A2A-4267-A53F-E187F08C1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252" y="1534601"/>
            <a:ext cx="4410546" cy="51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02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Generators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966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List Comprehensions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8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8274EF62-3841-411D-A247-D0526AAEC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76" y="4316426"/>
            <a:ext cx="3852249" cy="47342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FF60EF4-D50F-4364-BEBC-B86F0CA5A772}"/>
              </a:ext>
            </a:extLst>
          </p:cNvPr>
          <p:cNvSpPr txBox="1">
            <a:spLocks/>
          </p:cNvSpPr>
          <p:nvPr/>
        </p:nvSpPr>
        <p:spPr>
          <a:xfrm>
            <a:off x="794442" y="334673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>
                <a:latin typeface="roboto"/>
                <a:cs typeface="Calibri Light"/>
              </a:rPr>
              <a:t>Generator Expressions</a:t>
            </a:r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D0C8B7-C736-4103-9C83-93252A5B5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6052" y="162791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Generator expression is a list comprehension in </a:t>
            </a:r>
            <a:r>
              <a:rPr lang="en-US" sz="3200">
                <a:latin typeface="roboto"/>
                <a:ea typeface="+mj-ea"/>
                <a:cs typeface="Calibri Light"/>
              </a:rPr>
              <a:t>which elements are generated as needed rather than all at once</a:t>
            </a:r>
            <a:endParaRPr lang="en-US">
              <a:ea typeface="+mj-ea"/>
            </a:endParaRP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</p:txBody>
      </p:sp>
      <p:pic>
        <p:nvPicPr>
          <p:cNvPr id="3" name="Picture 5" descr="Icon&#10;&#10;Description automatically generated">
            <a:extLst>
              <a:ext uri="{FF2B5EF4-FFF2-40B4-BE49-F238E27FC236}">
                <a16:creationId xmlns:a16="http://schemas.microsoft.com/office/drawing/2014/main" id="{2D7E4C56-B96D-4146-8F1E-7C5555491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727" y="1449871"/>
            <a:ext cx="4252110" cy="48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List Comprehensions Vs Generators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D0C8B7-C736-4103-9C83-93252A5B5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6052" y="1627915"/>
            <a:ext cx="5026909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Generator expression is a recipe for producing </a:t>
            </a:r>
            <a:r>
              <a:rPr lang="en-US" sz="3200">
                <a:latin typeface="roboto"/>
                <a:ea typeface="+mj-ea"/>
                <a:cs typeface="Calibri Light"/>
              </a:rPr>
              <a:t>values</a:t>
            </a:r>
            <a:endParaRPr lang="en-US">
              <a:ea typeface="+mj-ea"/>
            </a:endParaRP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Memory is not allocated until it is asked for computation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Unlimited size</a:t>
            </a: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Only one iteration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5A11E0B-C81D-4074-8B03-B020F32DD146}"/>
              </a:ext>
            </a:extLst>
          </p:cNvPr>
          <p:cNvSpPr txBox="1">
            <a:spLocks/>
          </p:cNvSpPr>
          <p:nvPr/>
        </p:nvSpPr>
        <p:spPr>
          <a:xfrm>
            <a:off x="836294" y="1629424"/>
            <a:ext cx="502690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List comprehension is a collection of values</a:t>
            </a:r>
            <a:endParaRPr lang="en-US">
              <a:ea typeface="+mj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Memory is allocated when creating a list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Size of a list is limited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Can be iterated multiple </a:t>
            </a:r>
            <a:r>
              <a:rPr lang="en-US" sz="3200">
                <a:latin typeface="roboto"/>
                <a:ea typeface="+mj-ea"/>
                <a:cs typeface="Calibri Light"/>
              </a:rPr>
              <a:t>times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0812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4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Infinite number generator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3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09586D54-320F-4E24-8825-131B4BA21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905" y="1575144"/>
            <a:ext cx="3814526" cy="70497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F39CC7E-1AFD-4253-98DE-AC79A0BD24B8}"/>
              </a:ext>
            </a:extLst>
          </p:cNvPr>
          <p:cNvGrpSpPr/>
          <p:nvPr/>
        </p:nvGrpSpPr>
        <p:grpSpPr>
          <a:xfrm>
            <a:off x="1208638" y="3981861"/>
            <a:ext cx="2743200" cy="1033028"/>
            <a:chOff x="1208638" y="3981861"/>
            <a:chExt cx="2743200" cy="1033028"/>
          </a:xfrm>
        </p:grpSpPr>
        <p:pic>
          <p:nvPicPr>
            <p:cNvPr id="6" name="Picture 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615B86B8-72D0-49CE-9C30-7C53F0D6E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08638" y="3981861"/>
              <a:ext cx="2743200" cy="644616"/>
            </a:xfrm>
            <a:prstGeom prst="rect">
              <a:avLst/>
            </a:prstGeom>
          </p:spPr>
        </p:pic>
        <p:pic>
          <p:nvPicPr>
            <p:cNvPr id="8" name="Picture 8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59763B11-D107-41BF-B584-C4F8ACEB2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51845" y="4664773"/>
              <a:ext cx="2109458" cy="3501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632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Only one iteration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8" descr="Text&#10;&#10;Description automatically generated">
            <a:extLst>
              <a:ext uri="{FF2B5EF4-FFF2-40B4-BE49-F238E27FC236}">
                <a16:creationId xmlns:a16="http://schemas.microsoft.com/office/drawing/2014/main" id="{723C95CD-F5BB-4B59-9898-7885B921B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34" y="2114606"/>
            <a:ext cx="3844704" cy="207803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441596F-4FD9-4223-9D91-31E020BDBCBD}"/>
              </a:ext>
            </a:extLst>
          </p:cNvPr>
          <p:cNvGrpSpPr/>
          <p:nvPr/>
        </p:nvGrpSpPr>
        <p:grpSpPr>
          <a:xfrm>
            <a:off x="6685984" y="2116664"/>
            <a:ext cx="3633457" cy="887343"/>
            <a:chOff x="6685984" y="2116664"/>
            <a:chExt cx="3633457" cy="887343"/>
          </a:xfrm>
        </p:grpSpPr>
        <p:pic>
          <p:nvPicPr>
            <p:cNvPr id="9" name="Picture 9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B75CF98E-3F4D-4EAA-BB26-ADC4F8724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5984" y="2116664"/>
              <a:ext cx="3633457" cy="572554"/>
            </a:xfrm>
            <a:prstGeom prst="rect">
              <a:avLst/>
            </a:prstGeom>
          </p:spPr>
        </p:pic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79061F18-E274-48B7-8714-E8894A35A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99093" y="2684589"/>
              <a:ext cx="876112" cy="31941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EB3A589-C2E6-40FB-AC22-19BAE343E036}"/>
              </a:ext>
            </a:extLst>
          </p:cNvPr>
          <p:cNvSpPr txBox="1"/>
          <p:nvPr/>
        </p:nvSpPr>
        <p:spPr>
          <a:xfrm>
            <a:off x="1917826" y="164622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List Comprehension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459E04-B2E1-431A-A290-8A1325F9F911}"/>
              </a:ext>
            </a:extLst>
          </p:cNvPr>
          <p:cNvSpPr txBox="1"/>
          <p:nvPr/>
        </p:nvSpPr>
        <p:spPr>
          <a:xfrm>
            <a:off x="7795034" y="169148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2740808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234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yield  - yields a sequence of values</a:t>
            </a:r>
            <a:endParaRPr lang="en-US" sz="4800" dirty="0">
              <a:latin typeface="roboto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B3A589-C2E6-40FB-AC22-19BAE343E036}"/>
              </a:ext>
            </a:extLst>
          </p:cNvPr>
          <p:cNvSpPr txBox="1"/>
          <p:nvPr/>
        </p:nvSpPr>
        <p:spPr>
          <a:xfrm>
            <a:off x="1917826" y="127653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List Comprehension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459E04-B2E1-431A-A290-8A1325F9F911}"/>
              </a:ext>
            </a:extLst>
          </p:cNvPr>
          <p:cNvSpPr txBox="1"/>
          <p:nvPr/>
        </p:nvSpPr>
        <p:spPr>
          <a:xfrm>
            <a:off x="7795034" y="127653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Generator</a:t>
            </a:r>
          </a:p>
        </p:txBody>
      </p:sp>
      <p:pic>
        <p:nvPicPr>
          <p:cNvPr id="3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C5C0352C-10F2-4A57-9616-F641FBCDB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954" y="1716892"/>
            <a:ext cx="4493536" cy="2217088"/>
          </a:xfrm>
          <a:prstGeom prst="rect">
            <a:avLst/>
          </a:prstGeom>
        </p:spPr>
      </p:pic>
      <p:pic>
        <p:nvPicPr>
          <p:cNvPr id="6" name="Picture 7" descr="Text&#10;&#10;Description automatically generated">
            <a:extLst>
              <a:ext uri="{FF2B5EF4-FFF2-40B4-BE49-F238E27FC236}">
                <a16:creationId xmlns:a16="http://schemas.microsoft.com/office/drawing/2014/main" id="{B00AA41E-0895-400B-8AE1-BD80763853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4915" y="1711312"/>
            <a:ext cx="4433180" cy="255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94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Classes &amp; Objects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224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Arithmetic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1478" y="1653745"/>
            <a:ext cx="539358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7 Binary Arithmetic Operators</a:t>
            </a:r>
            <a:endParaRPr lang="en-US">
              <a:latin typeface="Calibri" panose="020F0502020204030204"/>
              <a:ea typeface="+mj-ea"/>
              <a:cs typeface="Calibri" panose="020F0502020204030204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2 Unary Arithmetic Operators</a:t>
            </a: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1 New Matrix Operator @</a:t>
            </a: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          a @ b</a:t>
            </a: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8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497E9D34-4E52-46A3-B85B-62145D48F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3" y="1557138"/>
            <a:ext cx="6220898" cy="440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781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Classes &amp; Objects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en-US" sz="2400">
                <a:latin typeface="roboto"/>
                <a:ea typeface="+mj-ea"/>
                <a:cs typeface="Calibri Light"/>
              </a:rPr>
              <a:t>State : It is represented by attributes of an object. It also reflects the properties of an object.</a:t>
            </a:r>
          </a:p>
          <a:p>
            <a:pPr>
              <a:buFont typeface="Arial"/>
              <a:buChar char="•"/>
            </a:pPr>
            <a:r>
              <a:rPr lang="en-US" sz="2400">
                <a:latin typeface="roboto"/>
                <a:ea typeface="+mj-ea"/>
                <a:cs typeface="Calibri Light"/>
              </a:rPr>
              <a:t>Behavior : It is represented by methods of an object. It also reflects the response of an object with other objects.</a:t>
            </a:r>
          </a:p>
          <a:p>
            <a:pPr>
              <a:buFont typeface="Arial"/>
              <a:buChar char="•"/>
            </a:pPr>
            <a:r>
              <a:rPr lang="en-US" sz="2400">
                <a:latin typeface="roboto"/>
                <a:ea typeface="+mj-ea"/>
                <a:cs typeface="Calibri Light"/>
              </a:rPr>
              <a:t>Identity : It gives a unique name to an object and enables one object to interact with other objects</a:t>
            </a:r>
          </a:p>
          <a:p>
            <a:pPr marL="0" indent="0">
              <a:buNone/>
            </a:pPr>
            <a:endParaRPr lang="en-US" sz="2400" b="1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28" name="Picture 28" descr="A picture containing text&#10;&#10;Description automatically generated">
            <a:extLst>
              <a:ext uri="{FF2B5EF4-FFF2-40B4-BE49-F238E27FC236}">
                <a16:creationId xmlns:a16="http://schemas.microsoft.com/office/drawing/2014/main" id="{6F3FFBB4-26EC-4279-B52D-0B54B5822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88" y="1693744"/>
            <a:ext cx="5690347" cy="1251747"/>
          </a:xfrm>
          <a:prstGeom prst="rect">
            <a:avLst/>
          </a:prstGeom>
        </p:spPr>
      </p:pic>
      <p:pic>
        <p:nvPicPr>
          <p:cNvPr id="29" name="Picture 29" descr="Diagram&#10;&#10;Description automatically generated">
            <a:extLst>
              <a:ext uri="{FF2B5EF4-FFF2-40B4-BE49-F238E27FC236}">
                <a16:creationId xmlns:a16="http://schemas.microsoft.com/office/drawing/2014/main" id="{30191799-40AA-4860-91D9-5C1EFD6613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83" y="3508452"/>
            <a:ext cx="5331758" cy="226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6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Classes &amp; Objects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>
                <a:latin typeface="roboto"/>
                <a:ea typeface="+mj-ea"/>
                <a:cs typeface="Calibri Light"/>
              </a:rPr>
              <a:t>Class: code template for creating objects, created by keyword </a:t>
            </a:r>
            <a:r>
              <a:rPr lang="en-US" sz="2400" b="1">
                <a:latin typeface="roboto"/>
                <a:ea typeface="+mj-ea"/>
                <a:cs typeface="Calibri Light"/>
              </a:rPr>
              <a:t>class </a:t>
            </a:r>
            <a:endParaRPr lang="en-US" b="1"/>
          </a:p>
          <a:p>
            <a:pPr marL="0" indent="0">
              <a:buNone/>
            </a:pPr>
            <a:r>
              <a:rPr lang="en-US" sz="2400">
                <a:latin typeface="roboto"/>
                <a:ea typeface="+mj-ea"/>
                <a:cs typeface="Calibri Light"/>
              </a:rPr>
              <a:t>Objects: member variables and have behaviour associated with them, created using </a:t>
            </a:r>
            <a:r>
              <a:rPr lang="en-US" sz="2400" b="1">
                <a:latin typeface="roboto"/>
                <a:ea typeface="+mj-ea"/>
                <a:cs typeface="Calibri Light"/>
              </a:rPr>
              <a:t>constructor</a:t>
            </a:r>
            <a:r>
              <a:rPr lang="en-US" sz="2400">
                <a:latin typeface="roboto"/>
                <a:ea typeface="+mj-ea"/>
                <a:cs typeface="Calibri Light"/>
              </a:rPr>
              <a:t> of the class</a:t>
            </a:r>
            <a:endParaRPr lang="en-US">
              <a:latin typeface="Calibri" panose="020F0502020204030204"/>
              <a:ea typeface="+mj-ea"/>
              <a:cs typeface="Calibri" panose="020F0502020204030204"/>
            </a:endParaRPr>
          </a:p>
          <a:p>
            <a:pPr marL="0" indent="0"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2400">
                <a:latin typeface="roboto"/>
                <a:ea typeface="+mj-ea"/>
                <a:cs typeface="Calibri Light"/>
              </a:rPr>
              <a:t>Attributes: Properties inside a class</a:t>
            </a:r>
          </a:p>
          <a:p>
            <a:pPr marL="0" indent="0">
              <a:buNone/>
            </a:pPr>
            <a:r>
              <a:rPr lang="en-US" sz="2400">
                <a:latin typeface="roboto"/>
                <a:ea typeface="+mj-ea"/>
                <a:cs typeface="Calibri Light"/>
              </a:rPr>
              <a:t>Methods: Operations on attributes</a:t>
            </a:r>
          </a:p>
          <a:p>
            <a:pPr marL="0" indent="0">
              <a:buNone/>
            </a:pPr>
            <a:endParaRPr lang="en-US" sz="3200">
              <a:ea typeface="+mj-ea"/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56983D0E-78AE-4170-9757-6A01F572C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6091" y="3582633"/>
            <a:ext cx="2743200" cy="331470"/>
          </a:xfrm>
          <a:prstGeom prst="rect">
            <a:avLst/>
          </a:prstGeom>
        </p:spPr>
      </p:pic>
      <p:pic>
        <p:nvPicPr>
          <p:cNvPr id="6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44F224D-3195-4FAD-9FF1-69325AF39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196" y="1351429"/>
            <a:ext cx="1655109" cy="602877"/>
          </a:xfrm>
          <a:prstGeom prst="rect">
            <a:avLst/>
          </a:prstGeom>
        </p:spPr>
      </p:pic>
      <p:pic>
        <p:nvPicPr>
          <p:cNvPr id="8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BFEC1180-86A7-4A2B-9C07-C257CFCB3F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8436" y="1385047"/>
            <a:ext cx="1930774" cy="608480"/>
          </a:xfrm>
          <a:prstGeom prst="rect">
            <a:avLst/>
          </a:prstGeom>
        </p:spPr>
      </p:pic>
      <p:pic>
        <p:nvPicPr>
          <p:cNvPr id="9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id="{D2CF4443-0F1B-4EFA-B3D9-F1B79DE029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9149" y="1384713"/>
            <a:ext cx="2743200" cy="188926"/>
          </a:xfrm>
          <a:prstGeom prst="rect">
            <a:avLst/>
          </a:prstGeom>
        </p:spPr>
      </p:pic>
      <p:pic>
        <p:nvPicPr>
          <p:cNvPr id="10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904EF7B3-09FD-42B1-AA0B-54C326EEA7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606" y="2284515"/>
            <a:ext cx="2216524" cy="675325"/>
          </a:xfrm>
          <a:prstGeom prst="rect">
            <a:avLst/>
          </a:prstGeom>
        </p:spPr>
      </p:pic>
      <p:pic>
        <p:nvPicPr>
          <p:cNvPr id="17" name="Picture 1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C597ECE-D9FD-47B3-A239-9C5EA4C4B5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4606" y="3356481"/>
            <a:ext cx="2743200" cy="783771"/>
          </a:xfrm>
          <a:prstGeom prst="rect">
            <a:avLst/>
          </a:prstGeom>
        </p:spPr>
      </p:pic>
      <p:pic>
        <p:nvPicPr>
          <p:cNvPr id="18" name="Picture 1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4D10085-9498-4E44-950C-1A34215670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5753" y="4179508"/>
            <a:ext cx="1656230" cy="252702"/>
          </a:xfrm>
          <a:prstGeom prst="rect">
            <a:avLst/>
          </a:prstGeom>
        </p:spPr>
      </p:pic>
      <p:pic>
        <p:nvPicPr>
          <p:cNvPr id="19" name="Picture 1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62C162B-B3B9-4761-A688-19E143CCC7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64250" y="2286560"/>
            <a:ext cx="1850091" cy="340659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8DFF0FE0-E534-4EED-92C4-700C0C6FC5A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54723" y="2628054"/>
            <a:ext cx="2216525" cy="335627"/>
          </a:xfrm>
          <a:prstGeom prst="rect">
            <a:avLst/>
          </a:prstGeom>
        </p:spPr>
      </p:pic>
      <p:pic>
        <p:nvPicPr>
          <p:cNvPr id="21" name="Picture 21" descr="Text&#10;&#10;Description automatically generated">
            <a:extLst>
              <a:ext uri="{FF2B5EF4-FFF2-40B4-BE49-F238E27FC236}">
                <a16:creationId xmlns:a16="http://schemas.microsoft.com/office/drawing/2014/main" id="{6703BFF6-0E9E-4C20-ACD9-141073309C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42179" y="3351322"/>
            <a:ext cx="2743200" cy="480327"/>
          </a:xfrm>
          <a:prstGeom prst="rect">
            <a:avLst/>
          </a:prstGeom>
        </p:spPr>
      </p:pic>
      <p:pic>
        <p:nvPicPr>
          <p:cNvPr id="22" name="Picture 2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028A344-E5DF-45BB-808F-6AB9B6941B1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6018" y="4826078"/>
            <a:ext cx="2743200" cy="1396844"/>
          </a:xfrm>
          <a:prstGeom prst="rect">
            <a:avLst/>
          </a:prstGeom>
        </p:spPr>
      </p:pic>
      <p:pic>
        <p:nvPicPr>
          <p:cNvPr id="23" name="Picture 23" descr="A picture containing text&#10;&#10;Description automatically generated">
            <a:extLst>
              <a:ext uri="{FF2B5EF4-FFF2-40B4-BE49-F238E27FC236}">
                <a16:creationId xmlns:a16="http://schemas.microsoft.com/office/drawing/2014/main" id="{4E85D3FB-8A06-452A-9C9F-B0753DB3150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99547" y="4827993"/>
            <a:ext cx="2743200" cy="485335"/>
          </a:xfrm>
          <a:prstGeom prst="rect">
            <a:avLst/>
          </a:prstGeom>
        </p:spPr>
      </p:pic>
      <p:pic>
        <p:nvPicPr>
          <p:cNvPr id="24" name="Picture 24" descr="A picture containing logo&#10;&#10;Description automatically generated">
            <a:extLst>
              <a:ext uri="{FF2B5EF4-FFF2-40B4-BE49-F238E27FC236}">
                <a16:creationId xmlns:a16="http://schemas.microsoft.com/office/drawing/2014/main" id="{4AA19946-A1A0-469B-A14A-E3D93E1C49D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65929" y="5308458"/>
            <a:ext cx="1869142" cy="308819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977EE4E9-F4D4-408F-B178-291F2EF85CC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54488" y="5308226"/>
            <a:ext cx="2182906" cy="26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Inheritance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2400">
                <a:latin typeface="roboto"/>
                <a:ea typeface="+mj-ea"/>
                <a:cs typeface="Calibri Light"/>
              </a:rPr>
              <a:t>Inheritance:  an object is based on another object, methods and attributes that were defined in the base class will also be present in the inherited class</a:t>
            </a: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sz="2400">
                <a:latin typeface="roboto"/>
                <a:ea typeface="+mj-ea"/>
                <a:cs typeface="Calibri Light"/>
              </a:rPr>
              <a:t>Abstract away similar code in multiple classes </a:t>
            </a:r>
            <a:endParaRPr lang="en-US">
              <a:latin typeface="Calibri" panose="020F0502020204030204"/>
              <a:ea typeface="+mj-ea"/>
              <a:cs typeface="Calibri" panose="020F0502020204030204"/>
            </a:endParaRPr>
          </a:p>
          <a:p>
            <a:pPr marL="0" indent="0">
              <a:buNone/>
            </a:pPr>
            <a:r>
              <a:rPr lang="en-US" sz="2400">
                <a:latin typeface="roboto"/>
                <a:ea typeface="+mj-ea"/>
                <a:cs typeface="Calibri Light"/>
              </a:rPr>
              <a:t>The abstracted code will reside in the base class and the previous classes will now inherit from the base class</a:t>
            </a:r>
            <a:endParaRPr lang="en-US">
              <a:ea typeface="+mj-ea"/>
              <a:cs typeface="Calibri"/>
            </a:endParaRPr>
          </a:p>
          <a:p>
            <a:pPr marL="0" indent="0">
              <a:buNone/>
            </a:pPr>
            <a:endParaRPr lang="en-US" sz="3200">
              <a:ea typeface="+mj-ea"/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11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ECC9E896-1912-450E-95D2-4C768DC20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9341" y="1653611"/>
            <a:ext cx="3740522" cy="553206"/>
          </a:xfrm>
          <a:prstGeom prst="rect">
            <a:avLst/>
          </a:prstGeom>
        </p:spPr>
      </p:pic>
      <p:pic>
        <p:nvPicPr>
          <p:cNvPr id="12" name="Picture 1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FBEF4F9-53B9-48DC-94B2-D59F39657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474" y="1353406"/>
            <a:ext cx="4849904" cy="1472982"/>
          </a:xfrm>
          <a:prstGeom prst="rect">
            <a:avLst/>
          </a:prstGeom>
        </p:spPr>
      </p:pic>
      <p:pic>
        <p:nvPicPr>
          <p:cNvPr id="13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DA89D7A-7AEC-4050-BB05-396EACB24D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474" y="2775854"/>
            <a:ext cx="4552949" cy="1463176"/>
          </a:xfrm>
          <a:prstGeom prst="rect">
            <a:avLst/>
          </a:prstGeom>
        </p:spPr>
      </p:pic>
      <p:pic>
        <p:nvPicPr>
          <p:cNvPr id="14" name="Picture 14" descr="Text, letter&#10;&#10;Description automatically generated">
            <a:extLst>
              <a:ext uri="{FF2B5EF4-FFF2-40B4-BE49-F238E27FC236}">
                <a16:creationId xmlns:a16="http://schemas.microsoft.com/office/drawing/2014/main" id="{316F355B-0F51-496E-BB57-C93659B786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474" y="4268422"/>
            <a:ext cx="4239184" cy="129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Operator Overloading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>
              <a:ea typeface="+mj-ea"/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5" descr="Table&#10;&#10;Description automatically generated">
            <a:extLst>
              <a:ext uri="{FF2B5EF4-FFF2-40B4-BE49-F238E27FC236}">
                <a16:creationId xmlns:a16="http://schemas.microsoft.com/office/drawing/2014/main" id="{F2F497DD-26E4-441D-991B-15123A89B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06" y="1505436"/>
            <a:ext cx="5516655" cy="4844453"/>
          </a:xfrm>
          <a:prstGeom prst="rect">
            <a:avLst/>
          </a:prstGeom>
        </p:spPr>
      </p:pic>
      <p:pic>
        <p:nvPicPr>
          <p:cNvPr id="6" name="Picture 7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444CE838-A15D-4515-8C6E-CE39FC4BD4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003" y="3574456"/>
            <a:ext cx="6261847" cy="281311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FED4478-3CD0-4B3D-A42B-CDC0F4F1F15F}"/>
              </a:ext>
            </a:extLst>
          </p:cNvPr>
          <p:cNvSpPr txBox="1">
            <a:spLocks/>
          </p:cNvSpPr>
          <p:nvPr/>
        </p:nvSpPr>
        <p:spPr>
          <a:xfrm>
            <a:off x="6960554" y="1806145"/>
            <a:ext cx="502690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2400">
                <a:latin typeface="roboto"/>
                <a:ea typeface="+mj-ea"/>
                <a:cs typeface="Calibri Light"/>
              </a:rPr>
              <a:t>Overloading of operators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>
              <a:ea typeface="+mj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066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Modules &amp; Packages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736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Loading Modules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>
              <a:ea typeface="+mj-ea"/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9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3C63A76-9688-4055-9BBF-6608818C1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954" y="1977776"/>
            <a:ext cx="2320705" cy="669260"/>
          </a:xfrm>
          <a:prstGeom prst="rect">
            <a:avLst/>
          </a:prstGeom>
        </p:spPr>
      </p:pic>
      <p:pic>
        <p:nvPicPr>
          <p:cNvPr id="10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A592EE02-8AF5-4287-B0F1-2B10459917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262" y="2022812"/>
            <a:ext cx="2501775" cy="677268"/>
          </a:xfrm>
          <a:prstGeom prst="rect">
            <a:avLst/>
          </a:prstGeom>
        </p:spPr>
      </p:pic>
      <p:pic>
        <p:nvPicPr>
          <p:cNvPr id="11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5A9B4137-9300-4810-A440-C244ABD257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955" y="4621459"/>
            <a:ext cx="3399576" cy="685717"/>
          </a:xfrm>
          <a:prstGeom prst="rect">
            <a:avLst/>
          </a:prstGeom>
        </p:spPr>
      </p:pic>
      <p:pic>
        <p:nvPicPr>
          <p:cNvPr id="12" name="Picture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53DBBD31-7A40-4D0B-995C-6153141F0B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9548" y="4618788"/>
            <a:ext cx="3761714" cy="7262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5C1AF0-80C6-4E42-B4F3-6972C1B1A290}"/>
              </a:ext>
            </a:extLst>
          </p:cNvPr>
          <p:cNvSpPr txBox="1"/>
          <p:nvPr/>
        </p:nvSpPr>
        <p:spPr>
          <a:xfrm>
            <a:off x="838954" y="153305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Explicit module import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54F59C-9B63-4353-B61B-C1C6542948CF}"/>
              </a:ext>
            </a:extLst>
          </p:cNvPr>
          <p:cNvSpPr txBox="1"/>
          <p:nvPr/>
        </p:nvSpPr>
        <p:spPr>
          <a:xfrm>
            <a:off x="7229191" y="1608498"/>
            <a:ext cx="35806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Alias Explicit module import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72F832-FCC9-4668-993C-759FBEA3E7B2}"/>
              </a:ext>
            </a:extLst>
          </p:cNvPr>
          <p:cNvSpPr txBox="1"/>
          <p:nvPr/>
        </p:nvSpPr>
        <p:spPr>
          <a:xfrm>
            <a:off x="838954" y="4068023"/>
            <a:ext cx="43879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Explicit import of module contents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7D3AFE-C0B9-4F36-A9E5-6D8BFAE78153}"/>
              </a:ext>
            </a:extLst>
          </p:cNvPr>
          <p:cNvSpPr txBox="1"/>
          <p:nvPr/>
        </p:nvSpPr>
        <p:spPr>
          <a:xfrm>
            <a:off x="7229190" y="4068022"/>
            <a:ext cx="35806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Implicit import of module contents</a:t>
            </a:r>
          </a:p>
        </p:txBody>
      </p:sp>
    </p:spTree>
    <p:extLst>
      <p:ext uri="{BB962C8B-B14F-4D97-AF65-F5344CB8AC3E}">
        <p14:creationId xmlns:p14="http://schemas.microsoft.com/office/powerpoint/2010/main" val="400379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Loading Modules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>
              <a:ea typeface="+mj-ea"/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5C1AF0-80C6-4E42-B4F3-6972C1B1A290}"/>
              </a:ext>
            </a:extLst>
          </p:cNvPr>
          <p:cNvSpPr txBox="1"/>
          <p:nvPr/>
        </p:nvSpPr>
        <p:spPr>
          <a:xfrm>
            <a:off x="3207944" y="1653766"/>
            <a:ext cx="52706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Import from Python Standard Library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64F73DC-749F-4763-93DD-99921297ADCD}"/>
              </a:ext>
            </a:extLst>
          </p:cNvPr>
          <p:cNvGrpSpPr/>
          <p:nvPr/>
        </p:nvGrpSpPr>
        <p:grpSpPr>
          <a:xfrm>
            <a:off x="1344440" y="2174970"/>
            <a:ext cx="7994207" cy="3650732"/>
            <a:chOff x="1344440" y="2371128"/>
            <a:chExt cx="7669792" cy="3454574"/>
          </a:xfrm>
        </p:grpSpPr>
        <p:pic>
          <p:nvPicPr>
            <p:cNvPr id="4" name="Picture 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CC69D80-175B-4CF2-84E1-FC05C78A1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4440" y="2371128"/>
              <a:ext cx="7503813" cy="2334536"/>
            </a:xfrm>
            <a:prstGeom prst="rect">
              <a:avLst/>
            </a:prstGeom>
          </p:spPr>
        </p:pic>
        <p:pic>
          <p:nvPicPr>
            <p:cNvPr id="6" name="Picture 7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5B033D61-FB10-4127-8812-2ABA4C6EA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12340" y="4751760"/>
              <a:ext cx="7601892" cy="10739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84821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Files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536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Open ()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>
              <a:ea typeface="+mj-ea"/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5C1AF0-80C6-4E42-B4F3-6972C1B1A290}"/>
              </a:ext>
            </a:extLst>
          </p:cNvPr>
          <p:cNvSpPr txBox="1"/>
          <p:nvPr/>
        </p:nvSpPr>
        <p:spPr>
          <a:xfrm>
            <a:off x="838954" y="153305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Opens a file object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54F59C-9B63-4353-B61B-C1C6542948CF}"/>
              </a:ext>
            </a:extLst>
          </p:cNvPr>
          <p:cNvSpPr txBox="1"/>
          <p:nvPr/>
        </p:nvSpPr>
        <p:spPr>
          <a:xfrm>
            <a:off x="836858" y="3058415"/>
            <a:ext cx="35806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Mode</a:t>
            </a:r>
          </a:p>
        </p:txBody>
      </p:sp>
      <p:pic>
        <p:nvPicPr>
          <p:cNvPr id="4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70967C40-9F91-490A-A16E-317E97DF5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17" y="2067139"/>
            <a:ext cx="5325533" cy="3636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A8C7C4-A61F-4E23-BE42-C676E5B5DA72}"/>
              </a:ext>
            </a:extLst>
          </p:cNvPr>
          <p:cNvSpPr txBox="1"/>
          <p:nvPr/>
        </p:nvSpPr>
        <p:spPr>
          <a:xfrm>
            <a:off x="840316" y="3486150"/>
            <a:ext cx="109346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33333"/>
                </a:solidFill>
                <a:latin typeface="source sans pro"/>
                <a:ea typeface="source sans pro"/>
              </a:rPr>
              <a:t>‘</a:t>
            </a:r>
            <a:r>
              <a:rPr lang="en-US" b="1" i="1">
                <a:solidFill>
                  <a:srgbClr val="333333"/>
                </a:solidFill>
                <a:latin typeface="source sans pro"/>
                <a:ea typeface="source sans pro"/>
              </a:rPr>
              <a:t>r</a:t>
            </a:r>
            <a:r>
              <a:rPr lang="en-US">
                <a:solidFill>
                  <a:srgbClr val="333333"/>
                </a:solidFill>
                <a:latin typeface="source sans pro"/>
                <a:ea typeface="source sans pro"/>
              </a:rPr>
              <a:t>’ – Read mode which is used when the file is only being read</a:t>
            </a:r>
            <a:endParaRPr lang="en-US"/>
          </a:p>
          <a:p>
            <a:r>
              <a:rPr lang="en-US">
                <a:solidFill>
                  <a:srgbClr val="333333"/>
                </a:solidFill>
                <a:latin typeface="source sans pro"/>
                <a:ea typeface="source sans pro"/>
              </a:rPr>
              <a:t>‘</a:t>
            </a:r>
            <a:r>
              <a:rPr lang="en-US" b="1" i="1">
                <a:solidFill>
                  <a:srgbClr val="333333"/>
                </a:solidFill>
                <a:latin typeface="source sans pro"/>
                <a:ea typeface="source sans pro"/>
              </a:rPr>
              <a:t>w</a:t>
            </a:r>
            <a:r>
              <a:rPr lang="en-US">
                <a:solidFill>
                  <a:srgbClr val="333333"/>
                </a:solidFill>
                <a:latin typeface="source sans pro"/>
                <a:ea typeface="source sans pro"/>
              </a:rPr>
              <a:t>’ – Write mode which is used to edit and write new information to the file </a:t>
            </a:r>
          </a:p>
          <a:p>
            <a:r>
              <a:rPr lang="en-US">
                <a:solidFill>
                  <a:srgbClr val="333333"/>
                </a:solidFill>
                <a:latin typeface="source sans pro"/>
                <a:ea typeface="source sans pro"/>
              </a:rPr>
              <a:t>‘</a:t>
            </a:r>
            <a:r>
              <a:rPr lang="en-US" b="1" i="1">
                <a:solidFill>
                  <a:srgbClr val="333333"/>
                </a:solidFill>
                <a:latin typeface="source sans pro"/>
                <a:ea typeface="source sans pro"/>
              </a:rPr>
              <a:t>a</a:t>
            </a:r>
            <a:r>
              <a:rPr lang="en-US">
                <a:solidFill>
                  <a:srgbClr val="333333"/>
                </a:solidFill>
                <a:latin typeface="source sans pro"/>
                <a:ea typeface="source sans pro"/>
              </a:rPr>
              <a:t>’ – Append mode, which is used to add new data to the end of the file</a:t>
            </a:r>
            <a:endParaRPr lang="en-US">
              <a:solidFill>
                <a:srgbClr val="000000"/>
              </a:solidFill>
              <a:latin typeface="Calibri" panose="020F0502020204030204"/>
              <a:ea typeface="source sans pro"/>
              <a:cs typeface="Calibri" panose="020F0502020204030204"/>
            </a:endParaRPr>
          </a:p>
          <a:p>
            <a:r>
              <a:rPr lang="en-US">
                <a:solidFill>
                  <a:srgbClr val="333333"/>
                </a:solidFill>
                <a:latin typeface="source sans pro"/>
                <a:ea typeface="source sans pro"/>
              </a:rPr>
              <a:t>‘</a:t>
            </a:r>
            <a:r>
              <a:rPr lang="en-US" b="1" i="1">
                <a:solidFill>
                  <a:srgbClr val="333333"/>
                </a:solidFill>
                <a:latin typeface="source sans pro"/>
                <a:ea typeface="source sans pro"/>
              </a:rPr>
              <a:t>r+</a:t>
            </a:r>
            <a:r>
              <a:rPr lang="en-US">
                <a:solidFill>
                  <a:srgbClr val="333333"/>
                </a:solidFill>
                <a:latin typeface="source sans pro"/>
                <a:ea typeface="source sans pro"/>
              </a:rPr>
              <a:t>’ – Special read and write mode, which is used to handle both actions when working with a file</a:t>
            </a:r>
            <a:endParaRPr lang="en-US">
              <a:solidFill>
                <a:srgbClr val="000000"/>
              </a:solidFill>
              <a:latin typeface="Calibri" panose="020F0502020204030204"/>
              <a:ea typeface="source sans pro"/>
              <a:cs typeface="Calibri" panose="020F0502020204030204"/>
            </a:endParaRPr>
          </a:p>
        </p:txBody>
      </p:sp>
      <p:pic>
        <p:nvPicPr>
          <p:cNvPr id="8" name="Picture 16" descr="Icon&#10;&#10;Description automatically generated">
            <a:extLst>
              <a:ext uri="{FF2B5EF4-FFF2-40B4-BE49-F238E27FC236}">
                <a16:creationId xmlns:a16="http://schemas.microsoft.com/office/drawing/2014/main" id="{BF6323F1-A417-4E40-A6C9-9E7A5C3A4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016" y="5406495"/>
            <a:ext cx="4452450" cy="4048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873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Creating a file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>
              <a:ea typeface="+mj-ea"/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5C1AF0-80C6-4E42-B4F3-6972C1B1A290}"/>
              </a:ext>
            </a:extLst>
          </p:cNvPr>
          <p:cNvSpPr txBox="1"/>
          <p:nvPr/>
        </p:nvSpPr>
        <p:spPr>
          <a:xfrm>
            <a:off x="838954" y="153305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Create a file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54F59C-9B63-4353-B61B-C1C6542948CF}"/>
              </a:ext>
            </a:extLst>
          </p:cNvPr>
          <p:cNvSpPr txBox="1"/>
          <p:nvPr/>
        </p:nvSpPr>
        <p:spPr>
          <a:xfrm>
            <a:off x="836858" y="2863343"/>
            <a:ext cx="35806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Write contents to a file</a:t>
            </a:r>
          </a:p>
        </p:txBody>
      </p:sp>
      <p:pic>
        <p:nvPicPr>
          <p:cNvPr id="8" name="Picture 16" descr="Icon&#10;&#10;Description automatically generated">
            <a:extLst>
              <a:ext uri="{FF2B5EF4-FFF2-40B4-BE49-F238E27FC236}">
                <a16:creationId xmlns:a16="http://schemas.microsoft.com/office/drawing/2014/main" id="{BF6323F1-A417-4E40-A6C9-9E7A5C3A4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60" y="2114655"/>
            <a:ext cx="4452450" cy="4048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2C36E7EB-4A91-4B09-A172-F4E778DCD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360" y="3431027"/>
            <a:ext cx="5151120" cy="14772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081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Bitwise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6 Bitwise Operators</a:t>
            </a: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XOR ^ is confused with Exponentiation **</a:t>
            </a: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9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7E835A60-2CBF-446E-81FE-1BAF3437E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92" y="1580214"/>
            <a:ext cx="6656328" cy="386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Reading a file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>
              <a:ea typeface="+mj-ea"/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5C1AF0-80C6-4E42-B4F3-6972C1B1A290}"/>
              </a:ext>
            </a:extLst>
          </p:cNvPr>
          <p:cNvSpPr txBox="1"/>
          <p:nvPr/>
        </p:nvSpPr>
        <p:spPr>
          <a:xfrm>
            <a:off x="973066" y="15269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read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54F59C-9B63-4353-B61B-C1C6542948CF}"/>
              </a:ext>
            </a:extLst>
          </p:cNvPr>
          <p:cNvSpPr txBox="1"/>
          <p:nvPr/>
        </p:nvSpPr>
        <p:spPr>
          <a:xfrm>
            <a:off x="910010" y="2966975"/>
            <a:ext cx="35806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readlines</a:t>
            </a:r>
          </a:p>
        </p:txBody>
      </p:sp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35053C9E-8ABF-46A4-812A-196AC3680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60" y="1979676"/>
            <a:ext cx="4626864" cy="6918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C90F32E5-9389-4FDD-81E5-2AA959898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360" y="3538134"/>
            <a:ext cx="4675632" cy="7266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66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Writing a file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>
              <a:ea typeface="+mj-ea"/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5C1AF0-80C6-4E42-B4F3-6972C1B1A290}"/>
              </a:ext>
            </a:extLst>
          </p:cNvPr>
          <p:cNvSpPr txBox="1"/>
          <p:nvPr/>
        </p:nvSpPr>
        <p:spPr>
          <a:xfrm>
            <a:off x="973066" y="15269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write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54F59C-9B63-4353-B61B-C1C6542948CF}"/>
              </a:ext>
            </a:extLst>
          </p:cNvPr>
          <p:cNvSpPr txBox="1"/>
          <p:nvPr/>
        </p:nvSpPr>
        <p:spPr>
          <a:xfrm>
            <a:off x="970970" y="3783839"/>
            <a:ext cx="35806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writelines</a:t>
            </a:r>
          </a:p>
        </p:txBody>
      </p:sp>
      <p:pic>
        <p:nvPicPr>
          <p:cNvPr id="8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7334AF04-5FB7-42F3-B0CC-2E4174FF2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952" y="1989555"/>
            <a:ext cx="5510784" cy="13305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B6A07207-A281-4807-A29A-70C31A2327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952" y="4264763"/>
            <a:ext cx="5205984" cy="20104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355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Appending a file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>
              <a:ea typeface="+mj-ea"/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5C1AF0-80C6-4E42-B4F3-6972C1B1A290}"/>
              </a:ext>
            </a:extLst>
          </p:cNvPr>
          <p:cNvSpPr txBox="1"/>
          <p:nvPr/>
        </p:nvSpPr>
        <p:spPr>
          <a:xfrm>
            <a:off x="973066" y="15269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append</a:t>
            </a:r>
          </a:p>
        </p:txBody>
      </p:sp>
      <p:pic>
        <p:nvPicPr>
          <p:cNvPr id="4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EDB57493-A68D-42A9-93A6-928EC8B69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60" y="2127027"/>
            <a:ext cx="5187696" cy="9092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827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with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>
              <a:ea typeface="+mj-ea"/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5C1AF0-80C6-4E42-B4F3-6972C1B1A290}"/>
              </a:ext>
            </a:extLst>
          </p:cNvPr>
          <p:cNvSpPr txBox="1"/>
          <p:nvPr/>
        </p:nvSpPr>
        <p:spPr>
          <a:xfrm>
            <a:off x="973066" y="15269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with read </a:t>
            </a:r>
          </a:p>
        </p:txBody>
      </p:sp>
      <p:pic>
        <p:nvPicPr>
          <p:cNvPr id="6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85B5959A-33EC-4401-9740-852F79CD9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60" y="2078380"/>
            <a:ext cx="5108448" cy="7139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8" descr="Icon&#10;&#10;Description automatically generated">
            <a:extLst>
              <a:ext uri="{FF2B5EF4-FFF2-40B4-BE49-F238E27FC236}">
                <a16:creationId xmlns:a16="http://schemas.microsoft.com/office/drawing/2014/main" id="{D6A266E8-8C59-4534-A278-1FC13A21B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360" y="4172368"/>
            <a:ext cx="4913376" cy="7078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59E458-F0A8-4717-8B45-0C947F5E5556}"/>
              </a:ext>
            </a:extLst>
          </p:cNvPr>
          <p:cNvSpPr txBox="1"/>
          <p:nvPr/>
        </p:nvSpPr>
        <p:spPr>
          <a:xfrm>
            <a:off x="973066" y="364226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with write</a:t>
            </a:r>
          </a:p>
        </p:txBody>
      </p:sp>
    </p:spTree>
    <p:extLst>
      <p:ext uri="{BB962C8B-B14F-4D97-AF65-F5344CB8AC3E}">
        <p14:creationId xmlns:p14="http://schemas.microsoft.com/office/powerpoint/2010/main" val="376186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with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>
              <a:ea typeface="+mj-ea"/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5C1AF0-80C6-4E42-B4F3-6972C1B1A290}"/>
              </a:ext>
            </a:extLst>
          </p:cNvPr>
          <p:cNvSpPr txBox="1"/>
          <p:nvPr/>
        </p:nvSpPr>
        <p:spPr>
          <a:xfrm>
            <a:off x="973066" y="15269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with readlines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59E458-F0A8-4717-8B45-0C947F5E5556}"/>
              </a:ext>
            </a:extLst>
          </p:cNvPr>
          <p:cNvSpPr txBox="1"/>
          <p:nvPr/>
        </p:nvSpPr>
        <p:spPr>
          <a:xfrm>
            <a:off x="973066" y="336794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with splitting</a:t>
            </a:r>
          </a:p>
        </p:txBody>
      </p:sp>
      <p:pic>
        <p:nvPicPr>
          <p:cNvPr id="4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C38E92CC-4196-49ED-9FDF-0BC613767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184" y="1988452"/>
            <a:ext cx="4389120" cy="10644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55893F50-5C82-43F2-94B4-3BC3AA4557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184" y="3829209"/>
            <a:ext cx="4925568" cy="21012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872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References &amp; Further Reading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>
              <a:ea typeface="+mj-ea"/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5C1AF0-80C6-4E42-B4F3-6972C1B1A290}"/>
              </a:ext>
            </a:extLst>
          </p:cNvPr>
          <p:cNvSpPr txBox="1"/>
          <p:nvPr/>
        </p:nvSpPr>
        <p:spPr>
          <a:xfrm>
            <a:off x="973066" y="1526957"/>
            <a:ext cx="10686472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+mj-lt"/>
                <a:ea typeface="+mj-ea"/>
                <a:cs typeface="Calibri Light"/>
              </a:rPr>
              <a:t>Images used in the deck is credited to these </a:t>
            </a:r>
            <a:r>
              <a:rPr lang="en-US" sz="3600" dirty="0">
                <a:latin typeface="+mj-lt"/>
                <a:ea typeface="+mj-ea"/>
                <a:cs typeface="Calibri Light"/>
              </a:rPr>
              <a:t>resources</a:t>
            </a:r>
          </a:p>
          <a:p>
            <a:r>
              <a:rPr lang="en-US" sz="3600" dirty="0">
                <a:latin typeface="+mj-lt"/>
                <a:ea typeface="+mj-ea"/>
                <a:cs typeface="Calibri Light"/>
              </a:rPr>
              <a:t>  </a:t>
            </a:r>
            <a:r>
              <a:rPr lang="en-US" sz="2000" dirty="0">
                <a:latin typeface="+mj-lt"/>
                <a:ea typeface="+mj-ea"/>
                <a:cs typeface="Calibri Light"/>
              </a:rPr>
              <a:t> </a:t>
            </a:r>
            <a:r>
              <a:rPr lang="en-US" sz="2000">
                <a:latin typeface="+mj-lt"/>
                <a:ea typeface="+mj-ea"/>
                <a:cs typeface="Calibri Light"/>
              </a:rPr>
              <a:t>-  A whirlwind tour of Python </a:t>
            </a:r>
            <a:r>
              <a:rPr lang="en-US" sz="2000" i="1" dirty="0">
                <a:latin typeface="+mj-lt"/>
                <a:ea typeface="+mj-ea"/>
                <a:cs typeface="Calibri Light"/>
              </a:rPr>
              <a:t>Jake Vanderplas</a:t>
            </a:r>
          </a:p>
          <a:p>
            <a:r>
              <a:rPr lang="en-US" sz="2000" i="1">
                <a:latin typeface="+mj-lt"/>
                <a:ea typeface="+mj-ea"/>
                <a:cs typeface="Calibri Light"/>
              </a:rPr>
              <a:t>     -  </a:t>
            </a:r>
            <a:r>
              <a:rPr lang="en-US" sz="2000">
                <a:latin typeface="+mj-lt"/>
                <a:ea typeface="+mj-ea"/>
                <a:cs typeface="Calibri Light"/>
              </a:rPr>
              <a:t>Learn Python the hard way</a:t>
            </a:r>
            <a:r>
              <a:rPr lang="en-US" sz="2000" i="1">
                <a:latin typeface="+mj-lt"/>
                <a:ea typeface="+mj-ea"/>
                <a:cs typeface="Calibri Light"/>
              </a:rPr>
              <a:t> Zed Shaw</a:t>
            </a:r>
            <a:endParaRPr lang="en-US" sz="2000" i="1" dirty="0">
              <a:latin typeface="+mj-lt"/>
              <a:ea typeface="+mj-ea"/>
              <a:cs typeface="Calibri Light"/>
            </a:endParaRPr>
          </a:p>
          <a:p>
            <a:r>
              <a:rPr lang="en-US" sz="2000" i="1" dirty="0">
                <a:latin typeface="+mj-lt"/>
                <a:ea typeface="+mj-ea"/>
                <a:cs typeface="Calibri Light"/>
              </a:rPr>
              <a:t>     -  </a:t>
            </a:r>
            <a:r>
              <a:rPr lang="en-US" sz="2000">
                <a:latin typeface="+mj-lt"/>
                <a:ea typeface="+mj-ea"/>
                <a:cs typeface="Calibri Light"/>
              </a:rPr>
              <a:t>Python Crash Course: A Hands-On, Project-Based Introduction to Programming </a:t>
            </a:r>
            <a:r>
              <a:rPr lang="en-US" sz="2000" i="1" dirty="0">
                <a:latin typeface="+mj-lt"/>
                <a:ea typeface="+mj-ea"/>
                <a:cs typeface="Calibri Light"/>
              </a:rPr>
              <a:t>Eric Matthes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097A85-563F-468A-9A37-3CE6DBC8505F}"/>
              </a:ext>
            </a:extLst>
          </p:cNvPr>
          <p:cNvSpPr txBox="1"/>
          <p:nvPr/>
        </p:nvSpPr>
        <p:spPr>
          <a:xfrm>
            <a:off x="840293" y="3830275"/>
            <a:ext cx="1068647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+mj-lt"/>
                <a:ea typeface="+mj-ea"/>
                <a:cs typeface="Calibri Light"/>
              </a:rPr>
              <a:t>For more Python practice and get upto speed, look at the </a:t>
            </a:r>
            <a:r>
              <a:rPr lang="en-US" sz="3600">
                <a:latin typeface="+mj-lt"/>
                <a:ea typeface="+mj-ea"/>
                <a:cs typeface="Calibri Light"/>
              </a:rPr>
              <a:t>attached Python Notebooks for practice [Optional]</a:t>
            </a:r>
            <a:endParaRPr lang="en-US"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473295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Jupyter Notebook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260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Jupyter Notebook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>
              <a:ea typeface="+mj-ea"/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5C1AF0-80C6-4E42-B4F3-6972C1B1A290}"/>
              </a:ext>
            </a:extLst>
          </p:cNvPr>
          <p:cNvSpPr txBox="1"/>
          <p:nvPr/>
        </p:nvSpPr>
        <p:spPr>
          <a:xfrm>
            <a:off x="899914" y="1685453"/>
            <a:ext cx="100340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  <a:hlinkClick r:id="rId4"/>
              </a:rPr>
              <a:t>https://jupyter-notebook-beginner-guide.readthedocs.io/en/latest/what_is_jupyter.html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E1A3C5-178D-4151-BF07-B00459C8E3AB}"/>
              </a:ext>
            </a:extLst>
          </p:cNvPr>
          <p:cNvSpPr txBox="1"/>
          <p:nvPr/>
        </p:nvSpPr>
        <p:spPr>
          <a:xfrm>
            <a:off x="899914" y="3831244"/>
            <a:ext cx="24749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+mn-lt"/>
                <a:cs typeface="+mn-lt"/>
              </a:rPr>
              <a:t>Let's take a tour</a:t>
            </a:r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092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Task 1: Python script for Web Scraping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325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Task 1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>
              <a:ea typeface="+mj-ea"/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5C1AF0-80C6-4E42-B4F3-6972C1B1A290}"/>
              </a:ext>
            </a:extLst>
          </p:cNvPr>
          <p:cNvSpPr txBox="1"/>
          <p:nvPr/>
        </p:nvSpPr>
        <p:spPr>
          <a:xfrm>
            <a:off x="899914" y="1419908"/>
            <a:ext cx="10034016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+mj-lt"/>
                <a:ea typeface="+mj-ea"/>
                <a:cs typeface="Calibri Light"/>
              </a:rPr>
              <a:t>Create a Python script for enabling web scraping.</a:t>
            </a:r>
          </a:p>
          <a:p>
            <a:r>
              <a:rPr lang="en-US" sz="2800">
                <a:latin typeface="+mj-lt"/>
                <a:ea typeface="+mj-ea"/>
                <a:cs typeface="Calibri Light"/>
              </a:rPr>
              <a:t>Input: Url (medium article)</a:t>
            </a:r>
          </a:p>
          <a:p>
            <a:r>
              <a:rPr lang="en-US" sz="2800">
                <a:latin typeface="+mj-lt"/>
                <a:ea typeface="+mj-ea"/>
                <a:cs typeface="Calibri Light"/>
              </a:rPr>
              <a:t>Output: File stored in your local machine with the text from the url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E1A3C5-178D-4151-BF07-B00459C8E3AB}"/>
              </a:ext>
            </a:extLst>
          </p:cNvPr>
          <p:cNvSpPr txBox="1"/>
          <p:nvPr/>
        </p:nvSpPr>
        <p:spPr>
          <a:xfrm>
            <a:off x="899914" y="3242426"/>
            <a:ext cx="10314338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+mj-lt"/>
                <a:ea typeface="+mj-ea"/>
                <a:cs typeface="Calibri Light"/>
              </a:rPr>
              <a:t>Hints: You require the following libraries to accomplish that.</a:t>
            </a:r>
            <a:endParaRPr lang="en-US" sz="2000" dirty="0">
              <a:latin typeface="+mj-lt"/>
              <a:ea typeface="+mj-ea"/>
              <a:cs typeface="Calibri Light"/>
            </a:endParaRPr>
          </a:p>
          <a:p>
            <a:r>
              <a:rPr lang="en-US" sz="2000" b="1">
                <a:latin typeface="+mj-lt"/>
                <a:ea typeface="+mj-ea"/>
                <a:cs typeface="Calibri Light"/>
              </a:rPr>
              <a:t>os  </a:t>
            </a:r>
            <a:r>
              <a:rPr lang="en-US" sz="2000">
                <a:latin typeface="+mj-lt"/>
                <a:ea typeface="+mj-ea"/>
                <a:cs typeface="Calibri Light"/>
              </a:rPr>
              <a:t>-  File storing in the local directory of your machine</a:t>
            </a:r>
            <a:endParaRPr lang="en-US" sz="2000" dirty="0">
              <a:latin typeface="+mj-lt"/>
              <a:ea typeface="+mj-ea"/>
              <a:cs typeface="Calibri Light"/>
            </a:endParaRPr>
          </a:p>
          <a:p>
            <a:r>
              <a:rPr lang="en-US" sz="2000" b="1">
                <a:latin typeface="+mj-lt"/>
                <a:ea typeface="+mj-ea"/>
                <a:cs typeface="Calibri Light"/>
              </a:rPr>
              <a:t>requests  </a:t>
            </a:r>
            <a:r>
              <a:rPr lang="en-US" sz="2000">
                <a:latin typeface="+mj-lt"/>
                <a:ea typeface="+mj-ea"/>
                <a:cs typeface="Calibri Light"/>
              </a:rPr>
              <a:t>-  Used for sending requests with url as input and get html source as response</a:t>
            </a:r>
            <a:endParaRPr lang="en-US" sz="2000" dirty="0">
              <a:latin typeface="+mj-lt"/>
              <a:ea typeface="+mj-ea"/>
              <a:cs typeface="Calibri Light"/>
            </a:endParaRPr>
          </a:p>
          <a:p>
            <a:r>
              <a:rPr lang="en-US" sz="2000" b="1">
                <a:latin typeface="+mj-lt"/>
                <a:ea typeface="+mj-ea"/>
                <a:cs typeface="Calibri Light"/>
              </a:rPr>
              <a:t>beautifulSoup  </a:t>
            </a:r>
            <a:r>
              <a:rPr lang="en-US" sz="2000">
                <a:latin typeface="+mj-lt"/>
                <a:ea typeface="+mj-ea"/>
                <a:cs typeface="Calibri Light"/>
              </a:rPr>
              <a:t>-  Used in parsing the html source response and make sense</a:t>
            </a:r>
            <a:endParaRPr lang="en-US" sz="2000" dirty="0">
              <a:latin typeface="+mj-lt"/>
              <a:ea typeface="+mj-ea"/>
              <a:cs typeface="Calibri Light"/>
            </a:endParaRPr>
          </a:p>
          <a:p>
            <a:endParaRPr lang="en-US" sz="2000" dirty="0">
              <a:latin typeface="+mj-lt"/>
              <a:ea typeface="+mj-ea"/>
              <a:cs typeface="Calibri Light"/>
            </a:endParaRPr>
          </a:p>
          <a:p>
            <a:r>
              <a:rPr lang="en-US" sz="2000">
                <a:latin typeface="+mj-lt"/>
                <a:ea typeface="+mj-ea"/>
                <a:cs typeface="Calibri Light"/>
              </a:rPr>
              <a:t>Import library</a:t>
            </a:r>
            <a:endParaRPr lang="en-US" sz="2000" dirty="0">
              <a:latin typeface="+mj-lt"/>
              <a:ea typeface="+mj-ea"/>
              <a:cs typeface="Calibri Light"/>
            </a:endParaRPr>
          </a:p>
          <a:p>
            <a:r>
              <a:rPr lang="en-US" sz="2000">
                <a:latin typeface="+mj-lt"/>
                <a:ea typeface="+mj-ea"/>
                <a:cs typeface="Calibri Light"/>
              </a:rPr>
              <a:t>Study the library usage in its documentation</a:t>
            </a:r>
            <a:endParaRPr lang="en-US" sz="2000" dirty="0">
              <a:latin typeface="+mj-lt"/>
              <a:ea typeface="+mj-ea"/>
              <a:cs typeface="Calibri Light"/>
            </a:endParaRPr>
          </a:p>
          <a:p>
            <a:r>
              <a:rPr lang="en-US" sz="2000">
                <a:latin typeface="+mj-lt"/>
                <a:ea typeface="+mj-ea"/>
                <a:cs typeface="Calibri Light"/>
              </a:rPr>
              <a:t>Fill in the blank provided in the Script</a:t>
            </a:r>
          </a:p>
          <a:p>
            <a:r>
              <a:rPr lang="en-US" sz="2000">
                <a:latin typeface="+mj-lt"/>
                <a:ea typeface="+mj-ea"/>
                <a:cs typeface="Calibri Light"/>
              </a:rPr>
              <a:t>Submit the extracted and stored file containing the text under Assignment 1</a:t>
            </a:r>
            <a:endParaRPr lang="en-US" sz="2000" dirty="0">
              <a:latin typeface="+mj-lt"/>
              <a:ea typeface="+mj-ea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7869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Assignment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= operator</a:t>
            </a:r>
            <a:endParaRPr lang="en-US">
              <a:ea typeface="+mj-ea"/>
            </a:endParaRP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Single update and assignment</a:t>
            </a: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5" descr="A picture containing calendar&#10;&#10;Description automatically generated">
            <a:extLst>
              <a:ext uri="{FF2B5EF4-FFF2-40B4-BE49-F238E27FC236}">
                <a16:creationId xmlns:a16="http://schemas.microsoft.com/office/drawing/2014/main" id="{83F83AFD-E003-4559-9287-9AB6926B8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5" y="1900167"/>
            <a:ext cx="6788102" cy="211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3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Task 2: Push files in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Replicate Task 1 in a Jupyter Notebook and push file into Github account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3657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43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Task 2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>
              <a:ea typeface="+mj-ea"/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5C1AF0-80C6-4E42-B4F3-6972C1B1A290}"/>
              </a:ext>
            </a:extLst>
          </p:cNvPr>
          <p:cNvSpPr txBox="1"/>
          <p:nvPr/>
        </p:nvSpPr>
        <p:spPr>
          <a:xfrm>
            <a:off x="894141" y="1119726"/>
            <a:ext cx="1003401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+mj-lt"/>
                <a:ea typeface="+mj-ea"/>
                <a:cs typeface="Calibri Light"/>
              </a:rPr>
              <a:t>Replicate the answer from the previuos Python script for enabling </a:t>
            </a:r>
            <a:r>
              <a:rPr lang="en-US" sz="2400">
                <a:latin typeface="+mj-lt"/>
                <a:ea typeface="+mj-ea"/>
                <a:cs typeface="Calibri Light"/>
              </a:rPr>
              <a:t>web scraping into a Jupyter Notebook. Push these three files (text file, python script and notebook) into your Github account.</a:t>
            </a:r>
            <a:endParaRPr lang="en-US" sz="2400" dirty="0">
              <a:latin typeface="+mj-lt"/>
              <a:ea typeface="+mj-ea"/>
              <a:cs typeface="Calibri Light"/>
            </a:endParaRPr>
          </a:p>
          <a:p>
            <a:r>
              <a:rPr lang="en-US" sz="2400">
                <a:latin typeface="+mj-lt"/>
                <a:ea typeface="+mj-ea"/>
                <a:cs typeface="Calibri Light"/>
              </a:rPr>
              <a:t>Input(s): Text (.txt), Python script (.py) and Notebook (.ipynb)</a:t>
            </a:r>
            <a:endParaRPr lang="en-US" sz="2400" dirty="0">
              <a:latin typeface="+mj-lt"/>
              <a:ea typeface="+mj-ea"/>
              <a:cs typeface="Calibri Light"/>
            </a:endParaRPr>
          </a:p>
          <a:p>
            <a:r>
              <a:rPr lang="en-US" sz="2400" dirty="0">
                <a:latin typeface="+mj-lt"/>
                <a:ea typeface="+mj-ea"/>
                <a:cs typeface="Calibri Light"/>
              </a:rPr>
              <a:t>Output: Github account with these three files pushed, reviewed and merged </a:t>
            </a:r>
            <a:r>
              <a:rPr lang="en-US" sz="2400">
                <a:latin typeface="+mj-lt"/>
                <a:ea typeface="+mj-ea"/>
                <a:cs typeface="Calibri Light"/>
              </a:rPr>
              <a:t>into the master branch of your repo</a:t>
            </a:r>
            <a:endParaRPr lang="en-US" sz="2400" dirty="0">
              <a:latin typeface="+mj-lt"/>
              <a:ea typeface="+mj-ea"/>
              <a:cs typeface="Calibri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E1A3C5-178D-4151-BF07-B00459C8E3AB}"/>
              </a:ext>
            </a:extLst>
          </p:cNvPr>
          <p:cNvSpPr txBox="1"/>
          <p:nvPr/>
        </p:nvSpPr>
        <p:spPr>
          <a:xfrm>
            <a:off x="894141" y="3577244"/>
            <a:ext cx="10314338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+mj-lt"/>
                <a:ea typeface="+mj-ea"/>
                <a:cs typeface="Calibri Light"/>
              </a:rPr>
              <a:t>Hints: You require the following to accomplish that.</a:t>
            </a:r>
            <a:endParaRPr lang="en-US" sz="2000" dirty="0">
              <a:latin typeface="+mj-lt"/>
              <a:ea typeface="+mj-ea"/>
              <a:cs typeface="Calibri Light"/>
            </a:endParaRPr>
          </a:p>
          <a:p>
            <a:r>
              <a:rPr lang="en-US" sz="2000" b="1">
                <a:latin typeface="+mj-lt"/>
                <a:ea typeface="+mj-ea"/>
                <a:cs typeface="Calibri Light"/>
              </a:rPr>
              <a:t>python script </a:t>
            </a:r>
            <a:r>
              <a:rPr lang="en-US" sz="2000">
                <a:latin typeface="+mj-lt"/>
                <a:ea typeface="+mj-ea"/>
                <a:cs typeface="Calibri Light"/>
              </a:rPr>
              <a:t>-  Task 1 answer (.py)</a:t>
            </a:r>
            <a:endParaRPr lang="en-US" sz="2000" dirty="0">
              <a:latin typeface="+mj-lt"/>
              <a:ea typeface="+mj-ea"/>
              <a:cs typeface="Calibri Light"/>
            </a:endParaRPr>
          </a:p>
          <a:p>
            <a:r>
              <a:rPr lang="en-US" sz="2000" b="1">
                <a:latin typeface="+mj-lt"/>
                <a:ea typeface="+mj-ea"/>
                <a:cs typeface="Calibri Light"/>
              </a:rPr>
              <a:t>Text file</a:t>
            </a:r>
            <a:r>
              <a:rPr lang="en-US" sz="2000">
                <a:latin typeface="+mj-lt"/>
                <a:ea typeface="+mj-ea"/>
                <a:cs typeface="Calibri Light"/>
              </a:rPr>
              <a:t>  - Task 1 text file (.txt)</a:t>
            </a:r>
            <a:endParaRPr lang="en-US" sz="2000" dirty="0">
              <a:latin typeface="+mj-lt"/>
              <a:ea typeface="+mj-ea"/>
              <a:cs typeface="Calibri Light"/>
            </a:endParaRPr>
          </a:p>
          <a:p>
            <a:r>
              <a:rPr lang="en-US" sz="2000" b="1">
                <a:latin typeface="+mj-lt"/>
                <a:ea typeface="+mj-ea"/>
                <a:cs typeface="Calibri Light"/>
              </a:rPr>
              <a:t>Notebook</a:t>
            </a:r>
            <a:r>
              <a:rPr lang="en-US" sz="2000">
                <a:latin typeface="+mj-lt"/>
                <a:ea typeface="+mj-ea"/>
                <a:cs typeface="Calibri Light"/>
              </a:rPr>
              <a:t>  - Replicated answer in a notebook file (.ipynb)</a:t>
            </a:r>
            <a:endParaRPr lang="en-US" sz="2000" dirty="0">
              <a:latin typeface="+mj-lt"/>
              <a:ea typeface="+mj-ea"/>
              <a:cs typeface="Calibri Light"/>
            </a:endParaRPr>
          </a:p>
          <a:p>
            <a:r>
              <a:rPr lang="en-US" sz="2000" b="1">
                <a:latin typeface="+mj-lt"/>
                <a:ea typeface="+mj-ea"/>
                <a:cs typeface="Calibri Light"/>
              </a:rPr>
              <a:t>Github repo</a:t>
            </a:r>
            <a:r>
              <a:rPr lang="en-US" sz="2000">
                <a:latin typeface="+mj-lt"/>
                <a:ea typeface="+mj-ea"/>
                <a:cs typeface="Calibri Light"/>
              </a:rPr>
              <a:t>  - Your repo that you have created already</a:t>
            </a:r>
            <a:endParaRPr lang="en-US" sz="2000" dirty="0">
              <a:latin typeface="+mj-lt"/>
              <a:ea typeface="+mj-ea"/>
              <a:cs typeface="Calibri Light"/>
            </a:endParaRPr>
          </a:p>
          <a:p>
            <a:r>
              <a:rPr lang="en-US" sz="2000">
                <a:latin typeface="+mj-lt"/>
                <a:ea typeface="+mj-ea"/>
                <a:cs typeface="Calibri Light"/>
              </a:rPr>
              <a:t>Choose one of your classmate and add him/her as a collaborator in your </a:t>
            </a:r>
            <a:r>
              <a:rPr lang="en-US" sz="2000" dirty="0">
                <a:latin typeface="+mj-lt"/>
                <a:ea typeface="+mj-ea"/>
                <a:cs typeface="Calibri Light"/>
              </a:rPr>
              <a:t>Repo's settings</a:t>
            </a:r>
          </a:p>
          <a:p>
            <a:r>
              <a:rPr lang="en-US" sz="2000">
                <a:latin typeface="+mj-lt"/>
                <a:ea typeface="+mj-ea"/>
                <a:cs typeface="Calibri Light"/>
              </a:rPr>
              <a:t>Commit, Push, Create a PR with a Reviewer</a:t>
            </a:r>
          </a:p>
          <a:p>
            <a:r>
              <a:rPr lang="en-US" sz="2000">
                <a:latin typeface="+mj-lt"/>
                <a:ea typeface="+mj-ea"/>
                <a:cs typeface="Calibri Light"/>
              </a:rPr>
              <a:t>Wait for approval, Merge</a:t>
            </a:r>
          </a:p>
          <a:p>
            <a:r>
              <a:rPr lang="en-US" sz="2000">
                <a:latin typeface="+mj-lt"/>
                <a:ea typeface="+mj-ea"/>
                <a:cs typeface="Calibri Light"/>
              </a:rPr>
              <a:t>Submit the repo link as the submission file for Task 2</a:t>
            </a:r>
            <a:endParaRPr lang="en-US" sz="2000" dirty="0">
              <a:latin typeface="+mj-lt"/>
              <a:ea typeface="+mj-ea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4905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Comparison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Returns Boolean values </a:t>
            </a:r>
            <a:endParaRPr lang="en-US">
              <a:ea typeface="+mj-ea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True or False</a:t>
            </a: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6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C14F3462-37B4-4F1A-BAAC-B39990217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27" y="1415296"/>
            <a:ext cx="5682342" cy="465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0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Boolean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Confusion of when to use Boolean and Bitwise Operators</a:t>
            </a:r>
            <a:endParaRPr lang="en-US">
              <a:ea typeface="+mj-ea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7" descr="Logo&#10;&#10;Description automatically generated">
            <a:extLst>
              <a:ext uri="{FF2B5EF4-FFF2-40B4-BE49-F238E27FC236}">
                <a16:creationId xmlns:a16="http://schemas.microsoft.com/office/drawing/2014/main" id="{38308D3E-D75E-4A9A-9201-DC845BB2C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671" y="1654172"/>
            <a:ext cx="3814583" cy="1000107"/>
          </a:xfrm>
          <a:prstGeom prst="rect">
            <a:avLst/>
          </a:prstGeom>
        </p:spPr>
      </p:pic>
      <p:pic>
        <p:nvPicPr>
          <p:cNvPr id="8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68BEC10D-36E1-4614-8076-AF67AC124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919" y="3046369"/>
            <a:ext cx="4656793" cy="616300"/>
          </a:xfrm>
          <a:prstGeom prst="rect">
            <a:avLst/>
          </a:prstGeom>
        </p:spPr>
      </p:pic>
      <p:pic>
        <p:nvPicPr>
          <p:cNvPr id="9" name="Picture 9" descr="Icon&#10;&#10;Description automatically generated">
            <a:extLst>
              <a:ext uri="{FF2B5EF4-FFF2-40B4-BE49-F238E27FC236}">
                <a16:creationId xmlns:a16="http://schemas.microsoft.com/office/drawing/2014/main" id="{4D927EDD-66A0-482D-8310-3624FBACC2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919" y="4263596"/>
            <a:ext cx="2743200" cy="71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82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71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2" baseType="lpstr">
      <vt:lpstr>Office Theme</vt:lpstr>
      <vt:lpstr>PowerPoint Presentation</vt:lpstr>
      <vt:lpstr>PowerPoint Presentation</vt:lpstr>
      <vt:lpstr>Agenda</vt:lpstr>
      <vt:lpstr>Operators</vt:lpstr>
      <vt:lpstr>Arithmetic Operators</vt:lpstr>
      <vt:lpstr>Bitwise Operators</vt:lpstr>
      <vt:lpstr>Assignment Operators</vt:lpstr>
      <vt:lpstr>Comparison Operators</vt:lpstr>
      <vt:lpstr>Boolean Operators</vt:lpstr>
      <vt:lpstr>Identity and Membership Operators</vt:lpstr>
      <vt:lpstr>Data Structures</vt:lpstr>
      <vt:lpstr>Simple Types</vt:lpstr>
      <vt:lpstr>Integers</vt:lpstr>
      <vt:lpstr>Floats</vt:lpstr>
      <vt:lpstr>Complex</vt:lpstr>
      <vt:lpstr>String Type</vt:lpstr>
      <vt:lpstr>None Type</vt:lpstr>
      <vt:lpstr>Boolean Type</vt:lpstr>
      <vt:lpstr>Data Structures</vt:lpstr>
      <vt:lpstr>Compound Types</vt:lpstr>
      <vt:lpstr>Lists</vt:lpstr>
      <vt:lpstr>Lists: Indexing and Slicing</vt:lpstr>
      <vt:lpstr>Tuples</vt:lpstr>
      <vt:lpstr>Dictionaries</vt:lpstr>
      <vt:lpstr>Sets</vt:lpstr>
      <vt:lpstr>Collections</vt:lpstr>
      <vt:lpstr>Conditional &amp; Loop Statements</vt:lpstr>
      <vt:lpstr>Conditional Statements</vt:lpstr>
      <vt:lpstr>for loop </vt:lpstr>
      <vt:lpstr>while loop</vt:lpstr>
      <vt:lpstr>Functions</vt:lpstr>
      <vt:lpstr>Functions</vt:lpstr>
      <vt:lpstr>Defining Functions</vt:lpstr>
      <vt:lpstr>Default Arguments</vt:lpstr>
      <vt:lpstr>*args &amp; **kwargs</vt:lpstr>
      <vt:lpstr>Lambda function</vt:lpstr>
      <vt:lpstr>List Comprehensions</vt:lpstr>
      <vt:lpstr>List Comprehensions</vt:lpstr>
      <vt:lpstr>List Comprehensions</vt:lpstr>
      <vt:lpstr>List Comprehensions</vt:lpstr>
      <vt:lpstr>Set Comprehensions</vt:lpstr>
      <vt:lpstr>Dict Comprehensions</vt:lpstr>
      <vt:lpstr>Generators</vt:lpstr>
      <vt:lpstr>List Comprehensions</vt:lpstr>
      <vt:lpstr>List Comprehensions Vs Generators</vt:lpstr>
      <vt:lpstr>Infinite number generator</vt:lpstr>
      <vt:lpstr>Only one iteration</vt:lpstr>
      <vt:lpstr>yield  - yields a sequence of values</vt:lpstr>
      <vt:lpstr>Classes &amp; Objects</vt:lpstr>
      <vt:lpstr>Classes &amp; Objects</vt:lpstr>
      <vt:lpstr>Classes &amp; Objects</vt:lpstr>
      <vt:lpstr>Inheritance</vt:lpstr>
      <vt:lpstr>Operator Overloading</vt:lpstr>
      <vt:lpstr>Modules &amp; Packages</vt:lpstr>
      <vt:lpstr>Loading Modules</vt:lpstr>
      <vt:lpstr>Loading Modules</vt:lpstr>
      <vt:lpstr>Files</vt:lpstr>
      <vt:lpstr>Open ()</vt:lpstr>
      <vt:lpstr>Creating a file</vt:lpstr>
      <vt:lpstr>Reading a file</vt:lpstr>
      <vt:lpstr>Writing a file</vt:lpstr>
      <vt:lpstr>Appending a file</vt:lpstr>
      <vt:lpstr>with</vt:lpstr>
      <vt:lpstr>with</vt:lpstr>
      <vt:lpstr>References &amp; Further Reading</vt:lpstr>
      <vt:lpstr>Jupyter Notebook</vt:lpstr>
      <vt:lpstr>Jupyter Notebook</vt:lpstr>
      <vt:lpstr>Task 1: Python script for Web Scraping</vt:lpstr>
      <vt:lpstr>Task 1</vt:lpstr>
      <vt:lpstr>Task 2: Push files in Github</vt:lpstr>
      <vt:lpstr>Task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608</cp:revision>
  <dcterms:created xsi:type="dcterms:W3CDTF">2020-12-23T22:31:42Z</dcterms:created>
  <dcterms:modified xsi:type="dcterms:W3CDTF">2021-01-11T13:39:39Z</dcterms:modified>
</cp:coreProperties>
</file>